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35"/>
  </p:notesMasterIdLst>
  <p:sldIdLst>
    <p:sldId id="292" r:id="rId8"/>
    <p:sldId id="294" r:id="rId9"/>
    <p:sldId id="295" r:id="rId10"/>
    <p:sldId id="323" r:id="rId11"/>
    <p:sldId id="307" r:id="rId12"/>
    <p:sldId id="308" r:id="rId13"/>
    <p:sldId id="309" r:id="rId14"/>
    <p:sldId id="310" r:id="rId15"/>
    <p:sldId id="311" r:id="rId16"/>
    <p:sldId id="312" r:id="rId17"/>
    <p:sldId id="313" r:id="rId18"/>
    <p:sldId id="325" r:id="rId19"/>
    <p:sldId id="318" r:id="rId20"/>
    <p:sldId id="327" r:id="rId21"/>
    <p:sldId id="329" r:id="rId22"/>
    <p:sldId id="330" r:id="rId23"/>
    <p:sldId id="331" r:id="rId24"/>
    <p:sldId id="333" r:id="rId25"/>
    <p:sldId id="332" r:id="rId26"/>
    <p:sldId id="334" r:id="rId27"/>
    <p:sldId id="335" r:id="rId28"/>
    <p:sldId id="336" r:id="rId29"/>
    <p:sldId id="337" r:id="rId30"/>
    <p:sldId id="338" r:id="rId31"/>
    <p:sldId id="339" r:id="rId32"/>
    <p:sldId id="341" r:id="rId33"/>
    <p:sldId id="257" r:id="rId34"/>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61" autoAdjust="0"/>
  </p:normalViewPr>
  <p:slideViewPr>
    <p:cSldViewPr showGuides="1">
      <p:cViewPr>
        <p:scale>
          <a:sx n="100" d="100"/>
          <a:sy n="100" d="100"/>
        </p:scale>
        <p:origin x="894" y="37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16/05/2018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slide" Target="slide13.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twholesale.com/pages/static/help-and-support/wholesale-ethernet/transformed-ethernet-diagnostics-and-faulting.htm"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twholesale.com/"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504000" y="2484164"/>
            <a:ext cx="9288220" cy="575835"/>
          </a:xfrm>
        </p:spPr>
        <p:txBody>
          <a:bodyPr/>
          <a:lstStyle/>
          <a:p>
            <a:r>
              <a:rPr lang="en-GB" dirty="0"/>
              <a:t>How to raise a fault on Business Zone</a:t>
            </a:r>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p:txBody>
          <a:bodyPr/>
          <a:lstStyle/>
          <a:p>
            <a:r>
              <a:rPr lang="en-US" dirty="0"/>
              <a:t>BT Wholesale Online</a:t>
            </a:r>
          </a:p>
          <a:p>
            <a:r>
              <a:rPr lang="en-US" dirty="0" smtClean="0"/>
              <a:t>V1</a:t>
            </a:r>
            <a:endParaRPr lang="en-US" dirty="0"/>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46733" y="1188021"/>
            <a:ext cx="7112790" cy="252028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raise a fault </a:t>
            </a:r>
            <a:r>
              <a:rPr lang="en-US" dirty="0" smtClean="0"/>
              <a:t>journey – </a:t>
            </a:r>
            <a:r>
              <a:rPr lang="en-US" dirty="0"/>
              <a:t>alternative route</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2. Search for your service</a:t>
            </a:r>
            <a:endParaRPr lang="en-GB" sz="1600" b="1" dirty="0">
              <a:solidFill>
                <a:schemeClr val="accent2"/>
              </a:solidFill>
              <a:latin typeface="+mj-lt"/>
            </a:endParaRPr>
          </a:p>
          <a:p>
            <a:endParaRPr lang="en-GB" sz="1600" dirty="0" smtClean="0"/>
          </a:p>
          <a:p>
            <a:r>
              <a:rPr lang="en-GB" sz="1600" dirty="0" smtClean="0"/>
              <a:t>Enter the service reference in the search field, then click the magnifying glass.</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10</a:t>
            </a:fld>
            <a:endParaRPr lang="en-GB"/>
          </a:p>
        </p:txBody>
      </p:sp>
      <p:sp>
        <p:nvSpPr>
          <p:cNvPr id="8" name="Rectangle 7"/>
          <p:cNvSpPr/>
          <p:nvPr/>
        </p:nvSpPr>
        <p:spPr>
          <a:xfrm>
            <a:off x="10728324" y="2484165"/>
            <a:ext cx="432048" cy="3263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606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launch the raise a fault </a:t>
            </a:r>
            <a:r>
              <a:rPr lang="en-US" dirty="0" smtClean="0"/>
              <a:t>journey – </a:t>
            </a:r>
            <a:r>
              <a:rPr lang="en-US" dirty="0"/>
              <a:t>alternative route</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3. Diagnose</a:t>
            </a:r>
            <a:endParaRPr lang="en-GB" sz="1600" b="1" dirty="0">
              <a:solidFill>
                <a:schemeClr val="accent2"/>
              </a:solidFill>
              <a:latin typeface="+mj-lt"/>
            </a:endParaRPr>
          </a:p>
          <a:p>
            <a:endParaRPr lang="en-GB" sz="1600" dirty="0" smtClean="0"/>
          </a:p>
          <a:p>
            <a:r>
              <a:rPr lang="en-GB" sz="1600" dirty="0" smtClean="0"/>
              <a:t>Business Zone will now check to see if there’s any open faults on your service.</a:t>
            </a:r>
          </a:p>
          <a:p>
            <a:endParaRPr lang="en-GB" sz="1600" dirty="0"/>
          </a:p>
          <a:p>
            <a:r>
              <a:rPr lang="en-GB" sz="1600" dirty="0" smtClean="0"/>
              <a:t>If there are, you’ll be presented with the fault reference and a shortcut to see the fault details.</a:t>
            </a:r>
          </a:p>
          <a:p>
            <a:endParaRPr lang="en-GB" sz="1600" dirty="0"/>
          </a:p>
          <a:p>
            <a:r>
              <a:rPr lang="en-GB" sz="1600" dirty="0" smtClean="0"/>
              <a:t>We’ll also show you details of recent faults raised on your service to help you diagnose repeat faults.</a:t>
            </a:r>
          </a:p>
          <a:p>
            <a:endParaRPr lang="en-GB" sz="1600" dirty="0"/>
          </a:p>
          <a:p>
            <a:r>
              <a:rPr lang="en-GB" sz="1600" dirty="0" smtClean="0"/>
              <a:t>If you wish to raise a fault on your service, click raise a fault.</a:t>
            </a:r>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11</a:t>
            </a:fld>
            <a:endParaRPr lang="en-GB"/>
          </a:p>
        </p:txBody>
      </p:sp>
      <p:pic>
        <p:nvPicPr>
          <p:cNvPr id="7" name="Picture 6"/>
          <p:cNvPicPr>
            <a:picLocks noChangeAspect="1"/>
          </p:cNvPicPr>
          <p:nvPr/>
        </p:nvPicPr>
        <p:blipFill>
          <a:blip r:embed="rId2"/>
          <a:stretch>
            <a:fillRect/>
          </a:stretch>
        </p:blipFill>
        <p:spPr>
          <a:xfrm>
            <a:off x="4572809" y="1188021"/>
            <a:ext cx="7163191" cy="3419184"/>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p:cNvSpPr/>
          <p:nvPr/>
        </p:nvSpPr>
        <p:spPr>
          <a:xfrm>
            <a:off x="6410645" y="3911825"/>
            <a:ext cx="1754409"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864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ways you can start the raise a fault journey</a:t>
            </a:r>
            <a:endParaRPr lang="en-GB" dirty="0"/>
          </a:p>
        </p:txBody>
      </p:sp>
      <p:sp>
        <p:nvSpPr>
          <p:cNvPr id="3" name="Content Placeholder 2"/>
          <p:cNvSpPr>
            <a:spLocks noGrp="1"/>
          </p:cNvSpPr>
          <p:nvPr>
            <p:ph idx="1"/>
          </p:nvPr>
        </p:nvSpPr>
        <p:spPr>
          <a:xfrm>
            <a:off x="504000" y="1512000"/>
            <a:ext cx="5471796" cy="4464000"/>
          </a:xfrm>
        </p:spPr>
        <p:txBody>
          <a:bodyPr/>
          <a:lstStyle/>
          <a:p>
            <a:r>
              <a:rPr lang="en-GB" dirty="0" smtClean="0"/>
              <a:t>There are two other ways you can start the raise a fault journey.</a:t>
            </a:r>
          </a:p>
          <a:p>
            <a:endParaRPr lang="en-GB" dirty="0"/>
          </a:p>
          <a:p>
            <a:pPr marL="342900" indent="-342900">
              <a:buFontTx/>
              <a:buAutoNum type="arabicPeriod"/>
            </a:pPr>
            <a:r>
              <a:rPr lang="en-GB" dirty="0"/>
              <a:t>You can click the raise a fault button on the diagnostic test result</a:t>
            </a:r>
            <a:r>
              <a:rPr lang="en-GB" dirty="0" smtClean="0"/>
              <a:t>.</a:t>
            </a:r>
          </a:p>
          <a:p>
            <a:pPr marL="342900" indent="-342900">
              <a:buAutoNum type="arabicPeriod"/>
            </a:pPr>
            <a:r>
              <a:rPr lang="en-GB" dirty="0" smtClean="0"/>
              <a:t>You can click the raise a fault icon on the diagnostic table</a:t>
            </a:r>
          </a:p>
        </p:txBody>
      </p:sp>
      <p:sp>
        <p:nvSpPr>
          <p:cNvPr id="4" name="Slide Number Placeholder 3"/>
          <p:cNvSpPr>
            <a:spLocks noGrp="1"/>
          </p:cNvSpPr>
          <p:nvPr>
            <p:ph type="sldNum" sz="quarter" idx="12"/>
          </p:nvPr>
        </p:nvSpPr>
        <p:spPr/>
        <p:txBody>
          <a:bodyPr/>
          <a:lstStyle/>
          <a:p>
            <a:fld id="{0B868178-02AE-42FC-958D-6B8F13B60175}" type="slidenum">
              <a:rPr lang="en-GB" smtClean="0"/>
              <a:t>12</a:t>
            </a:fld>
            <a:endParaRPr lang="en-GB"/>
          </a:p>
        </p:txBody>
      </p:sp>
      <p:pic>
        <p:nvPicPr>
          <p:cNvPr id="5" name="Picture 4"/>
          <p:cNvPicPr>
            <a:picLocks noChangeAspect="1"/>
          </p:cNvPicPr>
          <p:nvPr/>
        </p:nvPicPr>
        <p:blipFill>
          <a:blip r:embed="rId2"/>
          <a:stretch>
            <a:fillRect/>
          </a:stretch>
        </p:blipFill>
        <p:spPr>
          <a:xfrm>
            <a:off x="6178425" y="1044005"/>
            <a:ext cx="5702027" cy="2600375"/>
          </a:xfrm>
          <a:prstGeom prst="rect">
            <a:avLst/>
          </a:prstGeom>
          <a:ln>
            <a:solidFill>
              <a:schemeClr val="accent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4751660" y="3744000"/>
            <a:ext cx="7124873" cy="2817746"/>
          </a:xfrm>
          <a:prstGeom prst="rect">
            <a:avLst/>
          </a:prstGeom>
          <a:ln>
            <a:solidFill>
              <a:schemeClr val="accent1"/>
            </a:solidFill>
          </a:ln>
          <a:effectLst>
            <a:outerShdw blurRad="50800" dist="38100" dir="2700000" algn="tl" rotWithShape="0">
              <a:prstClr val="black">
                <a:alpha val="40000"/>
              </a:prstClr>
            </a:outerShdw>
          </a:effectLst>
        </p:spPr>
      </p:pic>
      <p:sp>
        <p:nvSpPr>
          <p:cNvPr id="7" name="Oval 6"/>
          <p:cNvSpPr/>
          <p:nvPr/>
        </p:nvSpPr>
        <p:spPr>
          <a:xfrm>
            <a:off x="7271940" y="24839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8" name="Oval 7"/>
          <p:cNvSpPr/>
          <p:nvPr/>
        </p:nvSpPr>
        <p:spPr>
          <a:xfrm>
            <a:off x="10162044" y="5364485"/>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405264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22551" y="1213911"/>
            <a:ext cx="6613449" cy="432928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b="1" dirty="0">
                <a:solidFill>
                  <a:schemeClr val="accent2"/>
                </a:solidFill>
              </a:rPr>
              <a:t>Step </a:t>
            </a:r>
            <a:r>
              <a:rPr lang="en-GB" sz="1600" b="1" dirty="0" smtClean="0">
                <a:solidFill>
                  <a:schemeClr val="accent2"/>
                </a:solidFill>
              </a:rPr>
              <a:t>1. Help us understand the problem</a:t>
            </a:r>
            <a:endParaRPr lang="en-GB" sz="1600" b="1" dirty="0">
              <a:solidFill>
                <a:schemeClr val="accent2"/>
              </a:solidFill>
            </a:endParaRPr>
          </a:p>
          <a:p>
            <a:endParaRPr lang="en-GB" sz="1600" dirty="0" smtClean="0"/>
          </a:p>
          <a:p>
            <a:r>
              <a:rPr lang="en-GB" sz="1600" dirty="0" smtClean="0"/>
              <a:t>Once the fault journey has been launched, you’ll be able to see how your </a:t>
            </a:r>
            <a:r>
              <a:rPr lang="en-GB" sz="1600" dirty="0" err="1" smtClean="0"/>
              <a:t>Etherways</a:t>
            </a:r>
            <a:r>
              <a:rPr lang="en-GB" sz="1600" dirty="0" smtClean="0"/>
              <a:t> and </a:t>
            </a:r>
            <a:r>
              <a:rPr lang="en-GB" sz="1600" dirty="0" err="1" smtClean="0"/>
              <a:t>Etherflows</a:t>
            </a:r>
            <a:r>
              <a:rPr lang="en-GB" sz="1600" dirty="0" smtClean="0"/>
              <a:t> are setup. This will help you carry out checks with your setup and service.</a:t>
            </a:r>
          </a:p>
          <a:p>
            <a:endParaRPr lang="en-GB" sz="1600" dirty="0"/>
          </a:p>
          <a:p>
            <a:pPr marL="342900" indent="-342900">
              <a:buAutoNum type="arabicPeriod"/>
            </a:pPr>
            <a:r>
              <a:rPr lang="en-GB" sz="1600" dirty="0" smtClean="0"/>
              <a:t>There’s a option to tell us if one of the faulty </a:t>
            </a:r>
            <a:r>
              <a:rPr lang="en-GB" sz="1600" dirty="0" err="1" smtClean="0"/>
              <a:t>Etherways</a:t>
            </a:r>
            <a:r>
              <a:rPr lang="en-GB" sz="1600" dirty="0" smtClean="0"/>
              <a:t> is a hub site. This information will be passed to our agents so for awareness.</a:t>
            </a:r>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13</a:t>
            </a:fld>
            <a:endParaRPr lang="en-GB"/>
          </a:p>
        </p:txBody>
      </p:sp>
      <p:sp>
        <p:nvSpPr>
          <p:cNvPr id="10" name="Oval 9"/>
          <p:cNvSpPr/>
          <p:nvPr/>
        </p:nvSpPr>
        <p:spPr>
          <a:xfrm>
            <a:off x="5471740" y="478842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353511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07644" y="1188021"/>
            <a:ext cx="7240942" cy="5286920"/>
          </a:xfrm>
          <a:prstGeom prst="rect">
            <a:avLst/>
          </a:prstGeom>
        </p:spPr>
      </p:pic>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743604" cy="4824536"/>
          </a:xfrm>
        </p:spPr>
        <p:txBody>
          <a:bodyPr/>
          <a:lstStyle/>
          <a:p>
            <a:r>
              <a:rPr lang="en-GB" sz="1600" b="1" dirty="0">
                <a:solidFill>
                  <a:schemeClr val="accent2"/>
                </a:solidFill>
              </a:rPr>
              <a:t>Step </a:t>
            </a:r>
            <a:r>
              <a:rPr lang="en-GB" sz="1600" b="1" dirty="0" smtClean="0">
                <a:solidFill>
                  <a:schemeClr val="accent2"/>
                </a:solidFill>
              </a:rPr>
              <a:t>1. Help us understand the problem cont.</a:t>
            </a:r>
            <a:endParaRPr lang="en-GB" sz="1600" b="1" dirty="0">
              <a:solidFill>
                <a:schemeClr val="accent2"/>
              </a:solidFill>
            </a:endParaRPr>
          </a:p>
          <a:p>
            <a:endParaRPr lang="en-GB" sz="1600" dirty="0" smtClean="0"/>
          </a:p>
          <a:p>
            <a:r>
              <a:rPr lang="en-GB" sz="1600" dirty="0" smtClean="0"/>
              <a:t>You’ll now need to tell us details of the fault.</a:t>
            </a:r>
          </a:p>
          <a:p>
            <a:endParaRPr lang="en-GB" sz="1600" dirty="0"/>
          </a:p>
          <a:p>
            <a:pPr marL="342900" indent="-342900">
              <a:buAutoNum type="arabicPeriod"/>
            </a:pPr>
            <a:r>
              <a:rPr lang="en-GB" sz="1600" dirty="0" smtClean="0"/>
              <a:t>Select the type of fault you wish to raise with us. Examples are shown within the option.</a:t>
            </a:r>
          </a:p>
          <a:p>
            <a:pPr marL="342900" indent="-342900">
              <a:buAutoNum type="arabicPeriod"/>
            </a:pPr>
            <a:r>
              <a:rPr lang="en-GB" sz="1600" dirty="0" smtClean="0"/>
              <a:t>Now, you can tell us further details of the fault. This information is really important as our agents will use this to help diagnose your fault further. </a:t>
            </a:r>
            <a:endParaRPr lang="en-GB" sz="1600" dirty="0"/>
          </a:p>
          <a:p>
            <a:pPr marL="342900" indent="-342900">
              <a:buAutoNum type="arabicPeriod"/>
            </a:pPr>
            <a:r>
              <a:rPr lang="en-GB" sz="1600" dirty="0" smtClean="0"/>
              <a:t>If you wish to send us supporting documentation, e.g. performance logs, instructions are shown telling you how to do so</a:t>
            </a:r>
          </a:p>
          <a:p>
            <a:pPr marL="342900" indent="-342900">
              <a:buAutoNum type="arabicPeriod"/>
            </a:pPr>
            <a:r>
              <a:rPr lang="en-GB" sz="1600" dirty="0" smtClean="0"/>
              <a:t>You’ll now need to tell us when you first experienced the problem. </a:t>
            </a:r>
          </a:p>
          <a:p>
            <a:endParaRPr lang="en-GB" sz="1600" dirty="0" smtClean="0"/>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14</a:t>
            </a:fld>
            <a:endParaRPr lang="en-GB"/>
          </a:p>
        </p:txBody>
      </p:sp>
      <p:sp>
        <p:nvSpPr>
          <p:cNvPr id="10" name="Oval 9"/>
          <p:cNvSpPr/>
          <p:nvPr/>
        </p:nvSpPr>
        <p:spPr>
          <a:xfrm>
            <a:off x="4393098" y="193347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8" name="Oval 7"/>
          <p:cNvSpPr/>
          <p:nvPr/>
        </p:nvSpPr>
        <p:spPr>
          <a:xfrm>
            <a:off x="4391620" y="308557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9" name="Oval 8"/>
          <p:cNvSpPr/>
          <p:nvPr/>
        </p:nvSpPr>
        <p:spPr>
          <a:xfrm>
            <a:off x="4391620" y="474178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1" name="Oval 10"/>
          <p:cNvSpPr/>
          <p:nvPr/>
        </p:nvSpPr>
        <p:spPr>
          <a:xfrm>
            <a:off x="4391620" y="550800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Tree>
    <p:extLst>
      <p:ext uri="{BB962C8B-B14F-4D97-AF65-F5344CB8AC3E}">
        <p14:creationId xmlns:p14="http://schemas.microsoft.com/office/powerpoint/2010/main" val="325569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91620" y="1123409"/>
            <a:ext cx="7344380" cy="477160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How to raise a fault – service degradation</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b="1" dirty="0">
                <a:solidFill>
                  <a:schemeClr val="accent2"/>
                </a:solidFill>
              </a:rPr>
              <a:t>Step </a:t>
            </a:r>
            <a:r>
              <a:rPr lang="en-GB" sz="1600" b="1" dirty="0" smtClean="0">
                <a:solidFill>
                  <a:schemeClr val="accent2"/>
                </a:solidFill>
              </a:rPr>
              <a:t>1. Help us understand the problem cont.</a:t>
            </a:r>
            <a:endParaRPr lang="en-GB" sz="1600" b="1" dirty="0">
              <a:solidFill>
                <a:schemeClr val="accent2"/>
              </a:solidFill>
            </a:endParaRPr>
          </a:p>
          <a:p>
            <a:endParaRPr lang="en-GB" sz="1600" dirty="0" smtClean="0"/>
          </a:p>
          <a:p>
            <a:r>
              <a:rPr lang="en-GB" sz="1600" dirty="0" smtClean="0"/>
              <a:t>If you’re reporting a service degradation fault, an additional question will be asked in this section.</a:t>
            </a:r>
          </a:p>
          <a:p>
            <a:endParaRPr lang="en-GB" sz="1600" dirty="0"/>
          </a:p>
          <a:p>
            <a:pPr marL="342900" indent="-342900">
              <a:buAutoNum type="arabicPeriod"/>
            </a:pPr>
            <a:r>
              <a:rPr lang="en-GB" sz="1600" dirty="0" smtClean="0"/>
              <a:t>Use the slider to tell us how much service you lose when your service degrades.</a:t>
            </a:r>
          </a:p>
          <a:p>
            <a:endParaRPr lang="en-GB" sz="1600" dirty="0" smtClean="0"/>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15</a:t>
            </a:fld>
            <a:endParaRPr lang="en-GB"/>
          </a:p>
        </p:txBody>
      </p:sp>
      <p:sp>
        <p:nvSpPr>
          <p:cNvPr id="10" name="Oval 9"/>
          <p:cNvSpPr/>
          <p:nvPr/>
        </p:nvSpPr>
        <p:spPr>
          <a:xfrm>
            <a:off x="4233526" y="517708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148258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63628" y="1169821"/>
            <a:ext cx="7339069" cy="484273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How to raise a fault – reason for outage</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b="1" dirty="0">
                <a:solidFill>
                  <a:schemeClr val="accent2"/>
                </a:solidFill>
              </a:rPr>
              <a:t>Step </a:t>
            </a:r>
            <a:r>
              <a:rPr lang="en-GB" sz="1600" b="1" dirty="0" smtClean="0">
                <a:solidFill>
                  <a:schemeClr val="accent2"/>
                </a:solidFill>
              </a:rPr>
              <a:t>1. Help us understand the problem cont.</a:t>
            </a:r>
            <a:endParaRPr lang="en-GB" sz="1600" b="1" dirty="0">
              <a:solidFill>
                <a:schemeClr val="accent2"/>
              </a:solidFill>
            </a:endParaRPr>
          </a:p>
          <a:p>
            <a:endParaRPr lang="en-GB" sz="1600" dirty="0" smtClean="0"/>
          </a:p>
          <a:p>
            <a:r>
              <a:rPr lang="en-GB" sz="1600" dirty="0" smtClean="0"/>
              <a:t>If you’re requesting a reason for outage, you need to select ‘Non-service affecting’</a:t>
            </a:r>
          </a:p>
          <a:p>
            <a:endParaRPr lang="en-GB" sz="1600" dirty="0"/>
          </a:p>
          <a:p>
            <a:pPr marL="342900" indent="-342900">
              <a:buAutoNum type="arabicPeriod"/>
            </a:pPr>
            <a:r>
              <a:rPr lang="en-GB" sz="1600" dirty="0" smtClean="0"/>
              <a:t>An additional option will be displayed asking if you request a reason for outage. Select yes, enter the details you require in the freeform text field and submit your fault.</a:t>
            </a:r>
          </a:p>
          <a:p>
            <a:endParaRPr lang="en-GB" sz="1600" dirty="0" smtClean="0"/>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16</a:t>
            </a:fld>
            <a:endParaRPr lang="en-GB"/>
          </a:p>
        </p:txBody>
      </p:sp>
      <p:sp>
        <p:nvSpPr>
          <p:cNvPr id="10" name="Oval 9"/>
          <p:cNvSpPr/>
          <p:nvPr/>
        </p:nvSpPr>
        <p:spPr>
          <a:xfrm>
            <a:off x="4319612" y="349227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401760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19612" y="1430326"/>
            <a:ext cx="7754069" cy="225169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b="1" dirty="0">
                <a:solidFill>
                  <a:schemeClr val="accent2"/>
                </a:solidFill>
              </a:rPr>
              <a:t>Step 2</a:t>
            </a:r>
            <a:r>
              <a:rPr lang="en-GB" sz="1600" b="1" dirty="0" smtClean="0">
                <a:solidFill>
                  <a:schemeClr val="accent2"/>
                </a:solidFill>
              </a:rPr>
              <a:t>. Tell us where the problem is occurring</a:t>
            </a:r>
            <a:endParaRPr lang="en-GB" sz="1600" b="1" dirty="0">
              <a:solidFill>
                <a:schemeClr val="accent2"/>
              </a:solidFill>
            </a:endParaRPr>
          </a:p>
          <a:p>
            <a:endParaRPr lang="en-GB" sz="1600" dirty="0" smtClean="0"/>
          </a:p>
          <a:p>
            <a:r>
              <a:rPr lang="en-GB" sz="1600" dirty="0" smtClean="0"/>
              <a:t>You now need to tell us the location of your fault.</a:t>
            </a:r>
          </a:p>
          <a:p>
            <a:endParaRPr lang="en-GB" sz="1600" dirty="0"/>
          </a:p>
          <a:p>
            <a:pPr marL="342900" indent="-342900">
              <a:buAutoNum type="arabicPeriod"/>
            </a:pPr>
            <a:r>
              <a:rPr lang="en-GB" sz="1600" dirty="0" smtClean="0"/>
              <a:t>Select the </a:t>
            </a:r>
            <a:r>
              <a:rPr lang="en-GB" sz="1600" dirty="0" err="1"/>
              <a:t>E</a:t>
            </a:r>
            <a:r>
              <a:rPr lang="en-GB" sz="1600" dirty="0" err="1" smtClean="0"/>
              <a:t>therway</a:t>
            </a:r>
            <a:r>
              <a:rPr lang="en-GB" sz="1600" dirty="0" smtClean="0"/>
              <a:t> where the fault is occurring. If you aren’t sure, click both ends</a:t>
            </a:r>
          </a:p>
          <a:p>
            <a:pPr marL="342900" indent="-342900">
              <a:buAutoNum type="arabicPeriod"/>
            </a:pPr>
            <a:endParaRPr lang="en-GB" sz="1600" dirty="0"/>
          </a:p>
          <a:p>
            <a:r>
              <a:rPr lang="en-GB" sz="1600" dirty="0" smtClean="0"/>
              <a:t>Please note, following questions will be asked associated with the end you’re reporting the fault on. </a:t>
            </a:r>
          </a:p>
          <a:p>
            <a:endParaRPr lang="en-GB" sz="1600" dirty="0" smtClean="0"/>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17</a:t>
            </a:fld>
            <a:endParaRPr lang="en-GB"/>
          </a:p>
        </p:txBody>
      </p:sp>
      <p:sp>
        <p:nvSpPr>
          <p:cNvPr id="10" name="Oval 9"/>
          <p:cNvSpPr/>
          <p:nvPr/>
        </p:nvSpPr>
        <p:spPr>
          <a:xfrm>
            <a:off x="4182263" y="22705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126766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b="1" dirty="0">
                <a:solidFill>
                  <a:schemeClr val="accent2"/>
                </a:solidFill>
              </a:rPr>
              <a:t>Step </a:t>
            </a:r>
            <a:r>
              <a:rPr lang="en-GB" sz="1600" b="1" dirty="0" smtClean="0">
                <a:solidFill>
                  <a:schemeClr val="accent2"/>
                </a:solidFill>
              </a:rPr>
              <a:t>3. Carry out checks on your equipment</a:t>
            </a:r>
            <a:endParaRPr lang="en-GB" sz="1600" b="1" dirty="0">
              <a:solidFill>
                <a:schemeClr val="accent2"/>
              </a:solidFill>
            </a:endParaRPr>
          </a:p>
          <a:p>
            <a:endParaRPr lang="en-GB" sz="1600" dirty="0" smtClean="0"/>
          </a:p>
          <a:p>
            <a:r>
              <a:rPr lang="en-GB" sz="1600" dirty="0" smtClean="0"/>
              <a:t>You now need to check your equipment and setup</a:t>
            </a:r>
          </a:p>
          <a:p>
            <a:endParaRPr lang="en-GB" sz="1600" dirty="0"/>
          </a:p>
          <a:p>
            <a:r>
              <a:rPr lang="en-GB" sz="1600" dirty="0" smtClean="0"/>
              <a:t>This section provides you a list of checks to carry out, and also features video content showing you how to carry out these checks.</a:t>
            </a:r>
          </a:p>
          <a:p>
            <a:endParaRPr lang="en-GB" sz="1600" dirty="0"/>
          </a:p>
          <a:p>
            <a:endParaRPr lang="en-GB" sz="1600" dirty="0" smtClean="0"/>
          </a:p>
          <a:p>
            <a:endParaRPr lang="en-GB" sz="1600" dirty="0" smtClean="0"/>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18</a:t>
            </a:fld>
            <a:endParaRPr lang="en-GB"/>
          </a:p>
        </p:txBody>
      </p:sp>
      <p:pic>
        <p:nvPicPr>
          <p:cNvPr id="6" name="Picture 5"/>
          <p:cNvPicPr>
            <a:picLocks noChangeAspect="1"/>
          </p:cNvPicPr>
          <p:nvPr/>
        </p:nvPicPr>
        <p:blipFill>
          <a:blip r:embed="rId2"/>
          <a:stretch>
            <a:fillRect/>
          </a:stretch>
        </p:blipFill>
        <p:spPr>
          <a:xfrm>
            <a:off x="4869617" y="1188021"/>
            <a:ext cx="6866383" cy="449818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12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b="1" dirty="0">
                <a:solidFill>
                  <a:schemeClr val="accent2"/>
                </a:solidFill>
              </a:rPr>
              <a:t>Step </a:t>
            </a:r>
            <a:r>
              <a:rPr lang="en-GB" sz="1600" b="1" dirty="0" smtClean="0">
                <a:solidFill>
                  <a:schemeClr val="accent2"/>
                </a:solidFill>
              </a:rPr>
              <a:t>3. Carry out checks on your equipment</a:t>
            </a:r>
            <a:endParaRPr lang="en-GB" sz="1600" b="1" dirty="0">
              <a:solidFill>
                <a:schemeClr val="accent2"/>
              </a:solidFill>
            </a:endParaRPr>
          </a:p>
          <a:p>
            <a:endParaRPr lang="en-GB" sz="1600" dirty="0" smtClean="0"/>
          </a:p>
          <a:p>
            <a:r>
              <a:rPr lang="en-GB" sz="1600" dirty="0" smtClean="0"/>
              <a:t>Scrolling down, we’ll show you specific checks related to the service you’re raising the fault against.</a:t>
            </a:r>
          </a:p>
          <a:p>
            <a:endParaRPr lang="en-GB" sz="1600" dirty="0"/>
          </a:p>
          <a:p>
            <a:pPr marL="342900" indent="-342900">
              <a:buAutoNum type="arabicPeriod"/>
            </a:pPr>
            <a:r>
              <a:rPr lang="en-GB" sz="1600" dirty="0" smtClean="0"/>
              <a:t>We also provide you the option to tell us any details related to the check’s you’ve carried out or how you’ve got your service setup.</a:t>
            </a:r>
          </a:p>
          <a:p>
            <a:pPr marL="342900" indent="-342900">
              <a:buAutoNum type="arabicPeriod"/>
            </a:pPr>
            <a:r>
              <a:rPr lang="en-GB" sz="1600" dirty="0" smtClean="0"/>
              <a:t>Once you’ve carried out the checks, click confirm and continue.</a:t>
            </a:r>
            <a:endParaRPr lang="en-GB" sz="1600" dirty="0"/>
          </a:p>
          <a:p>
            <a:endParaRPr lang="en-GB" sz="1600" dirty="0" smtClean="0"/>
          </a:p>
          <a:p>
            <a:endParaRPr lang="en-GB" sz="1600" dirty="0" smtClean="0"/>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19</a:t>
            </a:fld>
            <a:endParaRPr lang="en-GB"/>
          </a:p>
        </p:txBody>
      </p:sp>
      <p:pic>
        <p:nvPicPr>
          <p:cNvPr id="7" name="Picture 6"/>
          <p:cNvPicPr>
            <a:picLocks noChangeAspect="1"/>
          </p:cNvPicPr>
          <p:nvPr/>
        </p:nvPicPr>
        <p:blipFill>
          <a:blip r:embed="rId2"/>
          <a:stretch>
            <a:fillRect/>
          </a:stretch>
        </p:blipFill>
        <p:spPr>
          <a:xfrm>
            <a:off x="4702244" y="1404045"/>
            <a:ext cx="7037998" cy="4435772"/>
          </a:xfrm>
          <a:prstGeom prst="rect">
            <a:avLst/>
          </a:prstGeom>
          <a:ln>
            <a:solidFill>
              <a:schemeClr val="accent1"/>
            </a:solidFill>
          </a:ln>
          <a:effectLst>
            <a:outerShdw blurRad="50800" dist="38100" dir="2700000" algn="tl" rotWithShape="0">
              <a:prstClr val="black">
                <a:alpha val="40000"/>
              </a:prstClr>
            </a:outerShdw>
          </a:effectLst>
        </p:spPr>
      </p:pic>
      <p:sp>
        <p:nvSpPr>
          <p:cNvPr id="9" name="Oval 8"/>
          <p:cNvSpPr/>
          <p:nvPr/>
        </p:nvSpPr>
        <p:spPr>
          <a:xfrm>
            <a:off x="4535636" y="356428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1" name="Oval 10"/>
          <p:cNvSpPr/>
          <p:nvPr/>
        </p:nvSpPr>
        <p:spPr>
          <a:xfrm>
            <a:off x="4535636" y="474616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Tree>
    <p:extLst>
      <p:ext uri="{BB962C8B-B14F-4D97-AF65-F5344CB8AC3E}">
        <p14:creationId xmlns:p14="http://schemas.microsoft.com/office/powerpoint/2010/main" val="297617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6300000" cy="4464000"/>
          </a:xfrm>
        </p:spPr>
        <p:txBody>
          <a:bodyPr/>
          <a:lstStyle/>
          <a:p>
            <a:r>
              <a:rPr lang="en-GB" b="1" dirty="0">
                <a:solidFill>
                  <a:schemeClr val="accent2"/>
                </a:solidFill>
                <a:latin typeface="+mj-lt"/>
              </a:rPr>
              <a:t>What’s in this User Guide?</a:t>
            </a:r>
          </a:p>
          <a:p>
            <a:r>
              <a:rPr lang="en-GB" dirty="0">
                <a:hlinkClick r:id="rId2" action="ppaction://hlinksldjump"/>
              </a:rPr>
              <a:t>p3 - </a:t>
            </a:r>
            <a:r>
              <a:rPr lang="en-GB" dirty="0">
                <a:hlinkClick r:id="rId3" action="ppaction://hlinksldjump"/>
              </a:rPr>
              <a:t>Version Control</a:t>
            </a:r>
            <a:endParaRPr lang="en-GB" dirty="0"/>
          </a:p>
          <a:p>
            <a:r>
              <a:rPr lang="en-GB" dirty="0">
                <a:hlinkClick r:id="rId2" action="ppaction://hlinksldjump"/>
              </a:rPr>
              <a:t>p4 </a:t>
            </a:r>
            <a:r>
              <a:rPr lang="en-GB" dirty="0" smtClean="0">
                <a:hlinkClick r:id="rId2" action="ppaction://hlinksldjump"/>
              </a:rPr>
              <a:t>– </a:t>
            </a:r>
            <a:r>
              <a:rPr lang="en-US" dirty="0">
                <a:hlinkClick r:id="rId2" action="ppaction://hlinksldjump"/>
              </a:rPr>
              <a:t>Prior to raising a fault on Business </a:t>
            </a:r>
            <a:r>
              <a:rPr lang="en-US" dirty="0" smtClean="0">
                <a:hlinkClick r:id="rId2" action="ppaction://hlinksldjump"/>
              </a:rPr>
              <a:t>Zone</a:t>
            </a:r>
            <a:endParaRPr lang="en-US" dirty="0" smtClean="0"/>
          </a:p>
          <a:p>
            <a:r>
              <a:rPr lang="en-GB" dirty="0" smtClean="0">
                <a:hlinkClick r:id="rId4" action="ppaction://hlinksldjump"/>
              </a:rPr>
              <a:t>p5 – How to launch the journey</a:t>
            </a:r>
            <a:endParaRPr lang="en-GB" dirty="0" smtClean="0"/>
          </a:p>
          <a:p>
            <a:r>
              <a:rPr lang="en-GB" dirty="0" smtClean="0">
                <a:hlinkClick r:id="rId5" action="ppaction://hlinksldjump"/>
              </a:rPr>
              <a:t>p13 – How to raise a fault</a:t>
            </a:r>
            <a:endParaRPr lang="en-US" dirty="0" smtClean="0"/>
          </a:p>
          <a:p>
            <a:endParaRPr lang="en-US"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6" name="Picture 5"/>
          <p:cNvPicPr>
            <a:picLocks noChangeAspect="1"/>
          </p:cNvPicPr>
          <p:nvPr/>
        </p:nvPicPr>
        <p:blipFill>
          <a:blip r:embed="rId6"/>
          <a:stretch>
            <a:fillRect/>
          </a:stretch>
        </p:blipFill>
        <p:spPr>
          <a:xfrm>
            <a:off x="5111700" y="1259419"/>
            <a:ext cx="6750709" cy="392432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743604" cy="4824536"/>
          </a:xfrm>
        </p:spPr>
        <p:txBody>
          <a:bodyPr/>
          <a:lstStyle/>
          <a:p>
            <a:r>
              <a:rPr lang="en-GB" sz="1600" b="1" dirty="0">
                <a:solidFill>
                  <a:schemeClr val="accent2"/>
                </a:solidFill>
              </a:rPr>
              <a:t>Step 4</a:t>
            </a:r>
            <a:r>
              <a:rPr lang="en-GB" sz="1600" b="1" dirty="0" smtClean="0">
                <a:solidFill>
                  <a:schemeClr val="accent2"/>
                </a:solidFill>
              </a:rPr>
              <a:t>. Intrusion consent</a:t>
            </a:r>
            <a:endParaRPr lang="en-GB" sz="1600" b="1" dirty="0">
              <a:solidFill>
                <a:schemeClr val="accent2"/>
              </a:solidFill>
            </a:endParaRPr>
          </a:p>
          <a:p>
            <a:endParaRPr lang="en-GB" sz="1600" dirty="0" smtClean="0"/>
          </a:p>
          <a:p>
            <a:r>
              <a:rPr lang="en-GB" sz="1600" dirty="0" smtClean="0"/>
              <a:t>You now need to tell us when we can run intrusive testing on your service.</a:t>
            </a:r>
          </a:p>
          <a:p>
            <a:endParaRPr lang="en-GB" sz="1600" dirty="0"/>
          </a:p>
          <a:p>
            <a:r>
              <a:rPr lang="en-GB" sz="1600" dirty="0" smtClean="0"/>
              <a:t>Please note, if you’re reporting a total loss of service fault, this question won’t be asked.</a:t>
            </a:r>
          </a:p>
          <a:p>
            <a:endParaRPr lang="en-GB" sz="1600" dirty="0"/>
          </a:p>
          <a:p>
            <a:r>
              <a:rPr lang="en-GB" sz="1600" dirty="0" smtClean="0"/>
              <a:t>If you click yes – anytime, you’ll be asked to provide the name and contact number for the person in your organisation who authorises this. </a:t>
            </a:r>
          </a:p>
          <a:p>
            <a:endParaRPr lang="en-GB" sz="1600" dirty="0"/>
          </a:p>
          <a:p>
            <a:r>
              <a:rPr lang="en-GB" sz="1600" dirty="0" smtClean="0"/>
              <a:t>Selecting yes – I’d like to specify when will give you the option to select times when intrusive testing can be carried out.</a:t>
            </a:r>
          </a:p>
          <a:p>
            <a:endParaRPr lang="en-GB" sz="1600" dirty="0"/>
          </a:p>
          <a:p>
            <a:r>
              <a:rPr lang="en-GB" sz="1600" dirty="0" smtClean="0"/>
              <a:t>Clicking No will take you to the next section.</a:t>
            </a:r>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20</a:t>
            </a:fld>
            <a:endParaRPr lang="en-GB"/>
          </a:p>
        </p:txBody>
      </p:sp>
      <p:pic>
        <p:nvPicPr>
          <p:cNvPr id="6" name="Picture 5"/>
          <p:cNvPicPr>
            <a:picLocks noChangeAspect="1"/>
          </p:cNvPicPr>
          <p:nvPr/>
        </p:nvPicPr>
        <p:blipFill>
          <a:blip r:embed="rId2"/>
          <a:stretch>
            <a:fillRect/>
          </a:stretch>
        </p:blipFill>
        <p:spPr>
          <a:xfrm>
            <a:off x="4751660" y="1404045"/>
            <a:ext cx="6984340" cy="307482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205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91620" y="1188021"/>
            <a:ext cx="7621372" cy="466010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743604" cy="4824536"/>
          </a:xfrm>
        </p:spPr>
        <p:txBody>
          <a:bodyPr/>
          <a:lstStyle/>
          <a:p>
            <a:r>
              <a:rPr lang="en-GB" sz="1600" b="1" dirty="0">
                <a:solidFill>
                  <a:schemeClr val="accent2"/>
                </a:solidFill>
              </a:rPr>
              <a:t>Step </a:t>
            </a:r>
            <a:r>
              <a:rPr lang="en-GB" sz="1600" b="1" dirty="0" smtClean="0">
                <a:solidFill>
                  <a:schemeClr val="accent2"/>
                </a:solidFill>
              </a:rPr>
              <a:t>5. Provide site contact and access details</a:t>
            </a:r>
            <a:endParaRPr lang="en-GB" sz="1600" b="1" dirty="0">
              <a:solidFill>
                <a:schemeClr val="accent2"/>
              </a:solidFill>
            </a:endParaRPr>
          </a:p>
          <a:p>
            <a:endParaRPr lang="en-GB" sz="1600" dirty="0" smtClean="0"/>
          </a:p>
          <a:p>
            <a:r>
              <a:rPr lang="en-GB" sz="1600" dirty="0" smtClean="0"/>
              <a:t>You will now need to provide us the A and B end contact information.</a:t>
            </a:r>
          </a:p>
          <a:p>
            <a:endParaRPr lang="en-GB" sz="1600" dirty="0"/>
          </a:p>
          <a:p>
            <a:r>
              <a:rPr lang="en-GB" sz="1600" dirty="0" smtClean="0"/>
              <a:t>If you’ve raised a fault with us previously for this service, the details will be auto-populated with the option to edit.</a:t>
            </a:r>
          </a:p>
          <a:p>
            <a:endParaRPr lang="en-GB" sz="1600" dirty="0"/>
          </a:p>
          <a:p>
            <a:pPr marL="342900" indent="-342900">
              <a:buAutoNum type="arabicPeriod"/>
            </a:pPr>
            <a:r>
              <a:rPr lang="en-GB" sz="1600" dirty="0" smtClean="0"/>
              <a:t>Click add or edit contact to provide these details.</a:t>
            </a:r>
          </a:p>
          <a:p>
            <a:endParaRPr lang="en-GB" sz="1600" dirty="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21</a:t>
            </a:fld>
            <a:endParaRPr lang="en-GB"/>
          </a:p>
        </p:txBody>
      </p:sp>
      <p:sp>
        <p:nvSpPr>
          <p:cNvPr id="7" name="Oval 6"/>
          <p:cNvSpPr/>
          <p:nvPr/>
        </p:nvSpPr>
        <p:spPr>
          <a:xfrm>
            <a:off x="4391620" y="522046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35401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98474" y="1364607"/>
            <a:ext cx="7237526" cy="335180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743604" cy="4824536"/>
          </a:xfrm>
        </p:spPr>
        <p:txBody>
          <a:bodyPr/>
          <a:lstStyle/>
          <a:p>
            <a:r>
              <a:rPr lang="en-GB" sz="1600" b="1" dirty="0">
                <a:solidFill>
                  <a:schemeClr val="accent2"/>
                </a:solidFill>
              </a:rPr>
              <a:t>Step </a:t>
            </a:r>
            <a:r>
              <a:rPr lang="en-GB" sz="1600" b="1" dirty="0" smtClean="0">
                <a:solidFill>
                  <a:schemeClr val="accent2"/>
                </a:solidFill>
              </a:rPr>
              <a:t>5. Provide site contact and access details</a:t>
            </a:r>
            <a:endParaRPr lang="en-GB" sz="1600" b="1" dirty="0">
              <a:solidFill>
                <a:schemeClr val="accent2"/>
              </a:solidFill>
            </a:endParaRPr>
          </a:p>
          <a:p>
            <a:endParaRPr lang="en-GB" sz="1600" dirty="0" smtClean="0"/>
          </a:p>
          <a:p>
            <a:r>
              <a:rPr lang="en-GB" sz="1600" dirty="0" smtClean="0"/>
              <a:t>Now you need to tell us when we can gain access to the site.</a:t>
            </a:r>
          </a:p>
          <a:p>
            <a:endParaRPr lang="en-GB" sz="1600" dirty="0"/>
          </a:p>
          <a:p>
            <a:pPr marL="342900" indent="-342900">
              <a:buAutoNum type="arabicPeriod"/>
            </a:pPr>
            <a:r>
              <a:rPr lang="en-GB" sz="1600" dirty="0" smtClean="0"/>
              <a:t>If we can gain access 24/7, select this option</a:t>
            </a:r>
          </a:p>
          <a:p>
            <a:pPr marL="342900" indent="-342900">
              <a:buAutoNum type="arabicPeriod"/>
            </a:pPr>
            <a:r>
              <a:rPr lang="en-GB" sz="1600" dirty="0" smtClean="0"/>
              <a:t>If you want to specify a date and time, select the from and to date and times</a:t>
            </a:r>
          </a:p>
          <a:p>
            <a:pPr marL="342900" indent="-342900">
              <a:buAutoNum type="arabicPeriod"/>
            </a:pPr>
            <a:r>
              <a:rPr lang="en-GB" sz="1600" dirty="0" smtClean="0"/>
              <a:t>If you’re raising a fault on both ends, and both sites have the same access details, you can select this checkbox to copy the details over.</a:t>
            </a:r>
          </a:p>
          <a:p>
            <a:pPr marL="342900" indent="-342900">
              <a:buAutoNum type="arabicPeriod"/>
            </a:pPr>
            <a:r>
              <a:rPr lang="en-GB" sz="1600" dirty="0" smtClean="0"/>
              <a:t>Once you’ve added this data, click the confirmation message to continue.</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22</a:t>
            </a:fld>
            <a:endParaRPr lang="en-GB"/>
          </a:p>
        </p:txBody>
      </p:sp>
      <p:sp>
        <p:nvSpPr>
          <p:cNvPr id="7" name="Oval 6"/>
          <p:cNvSpPr/>
          <p:nvPr/>
        </p:nvSpPr>
        <p:spPr>
          <a:xfrm>
            <a:off x="4247604" y="21421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8" name="Oval 7"/>
          <p:cNvSpPr/>
          <p:nvPr/>
        </p:nvSpPr>
        <p:spPr>
          <a:xfrm>
            <a:off x="4247604" y="280097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9" name="Oval 8"/>
          <p:cNvSpPr/>
          <p:nvPr/>
        </p:nvSpPr>
        <p:spPr>
          <a:xfrm>
            <a:off x="7313188" y="162006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0" name="Oval 9"/>
          <p:cNvSpPr/>
          <p:nvPr/>
        </p:nvSpPr>
        <p:spPr>
          <a:xfrm>
            <a:off x="4247604" y="363629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Tree>
    <p:extLst>
      <p:ext uri="{BB962C8B-B14F-4D97-AF65-F5344CB8AC3E}">
        <p14:creationId xmlns:p14="http://schemas.microsoft.com/office/powerpoint/2010/main" val="366295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15756" y="1136510"/>
            <a:ext cx="5872336" cy="3170821"/>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3"/>
          <a:srcRect b="8013"/>
          <a:stretch/>
        </p:blipFill>
        <p:spPr>
          <a:xfrm>
            <a:off x="6087193" y="3744305"/>
            <a:ext cx="5676389" cy="3024427"/>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743604" cy="4824536"/>
          </a:xfrm>
        </p:spPr>
        <p:txBody>
          <a:bodyPr/>
          <a:lstStyle/>
          <a:p>
            <a:r>
              <a:rPr lang="en-GB" sz="1600" b="1" dirty="0">
                <a:solidFill>
                  <a:schemeClr val="accent2"/>
                </a:solidFill>
              </a:rPr>
              <a:t>Step 6</a:t>
            </a:r>
            <a:r>
              <a:rPr lang="en-GB" sz="1600" b="1" dirty="0" smtClean="0">
                <a:solidFill>
                  <a:schemeClr val="accent2"/>
                </a:solidFill>
              </a:rPr>
              <a:t>. Hazard and site access notes</a:t>
            </a:r>
            <a:endParaRPr lang="en-GB" sz="1600" b="1" dirty="0">
              <a:solidFill>
                <a:schemeClr val="accent2"/>
              </a:solidFill>
            </a:endParaRPr>
          </a:p>
          <a:p>
            <a:endParaRPr lang="en-GB" sz="1600" dirty="0" smtClean="0"/>
          </a:p>
          <a:p>
            <a:r>
              <a:rPr lang="en-GB" sz="1600" dirty="0" smtClean="0"/>
              <a:t>You now have the option to tell us details of any hazards on site or provide instructions on how to gain access to the site.</a:t>
            </a:r>
          </a:p>
          <a:p>
            <a:endParaRPr lang="en-GB" sz="1600" dirty="0"/>
          </a:p>
          <a:p>
            <a:r>
              <a:rPr lang="en-GB" sz="1600" dirty="0" smtClean="0"/>
              <a:t>If you’ve raised a fault on this service before, we’ll pre-populate these fields with previous notes used.</a:t>
            </a:r>
          </a:p>
          <a:p>
            <a:endParaRPr lang="en-GB" sz="1600" dirty="0"/>
          </a:p>
          <a:p>
            <a:pPr marL="342900" indent="-342900">
              <a:buAutoNum type="arabicPeriod"/>
            </a:pPr>
            <a:r>
              <a:rPr lang="en-GB" sz="1600" dirty="0" smtClean="0"/>
              <a:t>Click add note to the end which you want to add the notes for</a:t>
            </a:r>
          </a:p>
          <a:p>
            <a:pPr marL="342900" indent="-342900">
              <a:buAutoNum type="arabicPeriod"/>
            </a:pPr>
            <a:r>
              <a:rPr lang="en-GB" sz="1600" dirty="0" smtClean="0"/>
              <a:t>Select the type of note you want to add</a:t>
            </a:r>
          </a:p>
          <a:p>
            <a:pPr marL="342900" indent="-342900">
              <a:buAutoNum type="arabicPeriod"/>
            </a:pPr>
            <a:r>
              <a:rPr lang="en-GB" sz="1600" dirty="0" smtClean="0"/>
              <a:t>Enter the note</a:t>
            </a:r>
          </a:p>
          <a:p>
            <a:pPr marL="342900" indent="-342900">
              <a:buAutoNum type="arabicPeriod"/>
            </a:pPr>
            <a:r>
              <a:rPr lang="en-GB" sz="1600" dirty="0" smtClean="0"/>
              <a:t>Click the save button</a:t>
            </a:r>
          </a:p>
          <a:p>
            <a:pPr marL="342900" indent="-342900">
              <a:buAutoNum type="arabicPeriod"/>
            </a:pPr>
            <a:endParaRPr lang="en-GB" sz="1600" dirty="0"/>
          </a:p>
          <a:p>
            <a:r>
              <a:rPr lang="en-GB" sz="1600" dirty="0" smtClean="0"/>
              <a:t>Once added, notes can be edited and deleted using the edit and remove options.</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23</a:t>
            </a:fld>
            <a:endParaRPr lang="en-GB"/>
          </a:p>
        </p:txBody>
      </p:sp>
      <p:sp>
        <p:nvSpPr>
          <p:cNvPr id="7" name="Oval 6"/>
          <p:cNvSpPr/>
          <p:nvPr/>
        </p:nvSpPr>
        <p:spPr>
          <a:xfrm>
            <a:off x="10368284" y="204185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8" name="Oval 7"/>
          <p:cNvSpPr/>
          <p:nvPr/>
        </p:nvSpPr>
        <p:spPr>
          <a:xfrm>
            <a:off x="6087193" y="464440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9" name="Oval 8"/>
          <p:cNvSpPr/>
          <p:nvPr/>
        </p:nvSpPr>
        <p:spPr>
          <a:xfrm>
            <a:off x="6087193" y="527040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0" name="Oval 9"/>
          <p:cNvSpPr/>
          <p:nvPr/>
        </p:nvSpPr>
        <p:spPr>
          <a:xfrm>
            <a:off x="10696127" y="634058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Tree>
    <p:extLst>
      <p:ext uri="{BB962C8B-B14F-4D97-AF65-F5344CB8AC3E}">
        <p14:creationId xmlns:p14="http://schemas.microsoft.com/office/powerpoint/2010/main" val="283209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63628" y="1332037"/>
            <a:ext cx="7173119" cy="369875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743604" cy="4824536"/>
          </a:xfrm>
        </p:spPr>
        <p:txBody>
          <a:bodyPr/>
          <a:lstStyle/>
          <a:p>
            <a:r>
              <a:rPr lang="en-GB" sz="1600" b="1" dirty="0">
                <a:solidFill>
                  <a:schemeClr val="accent2"/>
                </a:solidFill>
              </a:rPr>
              <a:t>Step </a:t>
            </a:r>
            <a:r>
              <a:rPr lang="en-GB" sz="1600" b="1" dirty="0" smtClean="0">
                <a:solidFill>
                  <a:schemeClr val="accent2"/>
                </a:solidFill>
              </a:rPr>
              <a:t>7. KCI details</a:t>
            </a:r>
            <a:endParaRPr lang="en-GB" sz="1600" b="1" dirty="0">
              <a:solidFill>
                <a:schemeClr val="accent2"/>
              </a:solidFill>
            </a:endParaRPr>
          </a:p>
          <a:p>
            <a:endParaRPr lang="en-GB" sz="1600" dirty="0" smtClean="0"/>
          </a:p>
          <a:p>
            <a:r>
              <a:rPr lang="en-GB" sz="1600" dirty="0" smtClean="0"/>
              <a:t>The final section allows you to nominate who needs to be kept informed of the progress of the fault and how you’d like them to be informed.</a:t>
            </a:r>
          </a:p>
          <a:p>
            <a:endParaRPr lang="en-GB" sz="1600" dirty="0"/>
          </a:p>
          <a:p>
            <a:pPr marL="342900" indent="-342900">
              <a:buAutoNum type="arabicPeriod"/>
            </a:pPr>
            <a:r>
              <a:rPr lang="en-GB" sz="1600" dirty="0" smtClean="0"/>
              <a:t>Click add to submit the details of the person you wish to receive updates of the fault, or edit if you wish to change pre-populated details.</a:t>
            </a:r>
          </a:p>
          <a:p>
            <a:pPr marL="342900" indent="-342900">
              <a:buAutoNum type="arabicPeriod"/>
            </a:pPr>
            <a:r>
              <a:rPr lang="en-GB" sz="1600" dirty="0" smtClean="0"/>
              <a:t>Select the appropriate method in keeping them informed. Online tracking only will prevent regular update emails being sent to the nominated KCI.</a:t>
            </a:r>
          </a:p>
          <a:p>
            <a:pPr marL="342900" indent="-342900">
              <a:buAutoNum type="arabicPeriod"/>
            </a:pPr>
            <a:endParaRPr lang="en-GB" sz="1600" dirty="0"/>
          </a:p>
          <a:p>
            <a:r>
              <a:rPr lang="en-GB" sz="1600" b="1" dirty="0" smtClean="0"/>
              <a:t>Please note: </a:t>
            </a:r>
            <a:r>
              <a:rPr lang="en-GB" sz="1600" dirty="0" smtClean="0"/>
              <a:t>Telephone numbers are not currently validated, so please make sure you enter the details correctly.</a:t>
            </a:r>
          </a:p>
          <a:p>
            <a:pPr marL="342900" indent="-342900">
              <a:buAutoNum type="arabicPeriod"/>
            </a:pPr>
            <a:endParaRPr lang="en-GB" sz="1600" dirty="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24</a:t>
            </a:fld>
            <a:endParaRPr lang="en-GB"/>
          </a:p>
        </p:txBody>
      </p:sp>
      <p:sp>
        <p:nvSpPr>
          <p:cNvPr id="7" name="Oval 6"/>
          <p:cNvSpPr/>
          <p:nvPr/>
        </p:nvSpPr>
        <p:spPr>
          <a:xfrm>
            <a:off x="10353166" y="185720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8" name="Oval 7"/>
          <p:cNvSpPr/>
          <p:nvPr/>
        </p:nvSpPr>
        <p:spPr>
          <a:xfrm>
            <a:off x="4275817" y="385231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0" name="Oval 9"/>
          <p:cNvSpPr/>
          <p:nvPr/>
        </p:nvSpPr>
        <p:spPr>
          <a:xfrm>
            <a:off x="10696127" y="634058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Tree>
    <p:extLst>
      <p:ext uri="{BB962C8B-B14F-4D97-AF65-F5344CB8AC3E}">
        <p14:creationId xmlns:p14="http://schemas.microsoft.com/office/powerpoint/2010/main" val="358710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98392" y="1460585"/>
            <a:ext cx="7452608" cy="2391732"/>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599588" cy="4824536"/>
          </a:xfrm>
        </p:spPr>
        <p:txBody>
          <a:bodyPr/>
          <a:lstStyle/>
          <a:p>
            <a:r>
              <a:rPr lang="en-GB" sz="1600" b="1" dirty="0">
                <a:solidFill>
                  <a:schemeClr val="accent2"/>
                </a:solidFill>
              </a:rPr>
              <a:t>Step 8</a:t>
            </a:r>
            <a:r>
              <a:rPr lang="en-GB" sz="1600" b="1" dirty="0" smtClean="0">
                <a:solidFill>
                  <a:schemeClr val="accent2"/>
                </a:solidFill>
              </a:rPr>
              <a:t>. Submit your fault</a:t>
            </a:r>
            <a:endParaRPr lang="en-GB" sz="1600" b="1" dirty="0">
              <a:solidFill>
                <a:schemeClr val="accent2"/>
              </a:solidFill>
            </a:endParaRPr>
          </a:p>
          <a:p>
            <a:endParaRPr lang="en-GB" sz="1600" dirty="0" smtClean="0"/>
          </a:p>
          <a:p>
            <a:pPr marL="342900" indent="-342900">
              <a:buAutoNum type="arabicPeriod"/>
            </a:pPr>
            <a:r>
              <a:rPr lang="en-GB" sz="1600" dirty="0" smtClean="0"/>
              <a:t>You now have the option to give your fault a reference that you can search for on Business Zone. Leaving this blank will default to the BT Fault number.</a:t>
            </a:r>
          </a:p>
          <a:p>
            <a:pPr marL="342900" indent="-342900">
              <a:buAutoNum type="arabicPeriod"/>
            </a:pPr>
            <a:r>
              <a:rPr lang="en-GB" sz="1600" dirty="0" smtClean="0"/>
              <a:t>Before submitting the fault, you will need to agree to our terms and conditions.</a:t>
            </a:r>
          </a:p>
          <a:p>
            <a:pPr marL="342900" indent="-342900">
              <a:buAutoNum type="arabicPeriod"/>
            </a:pPr>
            <a:r>
              <a:rPr lang="en-GB" sz="1600" dirty="0" smtClean="0"/>
              <a:t>Once you’ve entered all the relevant information and agreed to the terms and conditions, click the submit fault button to submit the fault.</a:t>
            </a:r>
          </a:p>
          <a:p>
            <a:pPr marL="342900" indent="-342900">
              <a:buAutoNum type="arabicPeriod"/>
            </a:pPr>
            <a:endParaRPr lang="en-GB" sz="1600" dirty="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25</a:t>
            </a:fld>
            <a:endParaRPr lang="en-GB"/>
          </a:p>
        </p:txBody>
      </p:sp>
      <p:sp>
        <p:nvSpPr>
          <p:cNvPr id="7" name="Oval 6"/>
          <p:cNvSpPr/>
          <p:nvPr/>
        </p:nvSpPr>
        <p:spPr>
          <a:xfrm>
            <a:off x="4254376" y="176408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8" name="Oval 7"/>
          <p:cNvSpPr/>
          <p:nvPr/>
        </p:nvSpPr>
        <p:spPr>
          <a:xfrm>
            <a:off x="4254376" y="252016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1" name="Oval 10"/>
          <p:cNvSpPr/>
          <p:nvPr/>
        </p:nvSpPr>
        <p:spPr>
          <a:xfrm>
            <a:off x="10408095" y="262820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252185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raise a fault</a:t>
            </a:r>
            <a:endParaRPr lang="en-US" dirty="0"/>
          </a:p>
        </p:txBody>
      </p:sp>
      <p:sp>
        <p:nvSpPr>
          <p:cNvPr id="3" name="Content Placeholder 2"/>
          <p:cNvSpPr>
            <a:spLocks noGrp="1"/>
          </p:cNvSpPr>
          <p:nvPr>
            <p:ph idx="1"/>
          </p:nvPr>
        </p:nvSpPr>
        <p:spPr>
          <a:xfrm>
            <a:off x="504000" y="1188021"/>
            <a:ext cx="3599588" cy="4824536"/>
          </a:xfrm>
        </p:spPr>
        <p:txBody>
          <a:bodyPr/>
          <a:lstStyle/>
          <a:p>
            <a:r>
              <a:rPr lang="en-GB" sz="1600" b="1" dirty="0">
                <a:solidFill>
                  <a:schemeClr val="accent2"/>
                </a:solidFill>
              </a:rPr>
              <a:t>Step 8</a:t>
            </a:r>
            <a:r>
              <a:rPr lang="en-GB" sz="1600" b="1" dirty="0" smtClean="0">
                <a:solidFill>
                  <a:schemeClr val="accent2"/>
                </a:solidFill>
              </a:rPr>
              <a:t>. Submit your fault</a:t>
            </a:r>
            <a:endParaRPr lang="en-GB" sz="1600" b="1" dirty="0">
              <a:solidFill>
                <a:schemeClr val="accent2"/>
              </a:solidFill>
            </a:endParaRPr>
          </a:p>
          <a:p>
            <a:endParaRPr lang="en-GB" sz="1600" dirty="0" smtClean="0"/>
          </a:p>
          <a:p>
            <a:r>
              <a:rPr lang="en-GB" sz="1600" dirty="0" smtClean="0"/>
              <a:t>You’ll now see confirmation that your fault has been submitted.</a:t>
            </a:r>
          </a:p>
          <a:p>
            <a:endParaRPr lang="en-GB" sz="1600" dirty="0"/>
          </a:p>
          <a:p>
            <a:pPr marL="342900" indent="-342900">
              <a:buAutoNum type="arabicPeriod"/>
            </a:pPr>
            <a:r>
              <a:rPr lang="en-GB" sz="1600" dirty="0" smtClean="0"/>
              <a:t>You also have an option to provide feedback of how easy or difficult you found the fault journey by clicking ‘Go to survey’.</a:t>
            </a:r>
          </a:p>
          <a:p>
            <a:pPr marL="342900" indent="-342900">
              <a:buAutoNum type="arabicPeriod"/>
            </a:pPr>
            <a:r>
              <a:rPr lang="en-GB" sz="1600" dirty="0" smtClean="0"/>
              <a:t>Once finished, click ‘Back to business zone’.</a:t>
            </a:r>
          </a:p>
          <a:p>
            <a:endParaRPr lang="en-GB" sz="1600" dirty="0"/>
          </a:p>
          <a:p>
            <a:endParaRPr lang="en-GB" sz="1600" dirty="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26</a:t>
            </a:fld>
            <a:endParaRPr lang="en-GB"/>
          </a:p>
        </p:txBody>
      </p:sp>
      <p:pic>
        <p:nvPicPr>
          <p:cNvPr id="6" name="Picture 5"/>
          <p:cNvPicPr>
            <a:picLocks noChangeAspect="1"/>
          </p:cNvPicPr>
          <p:nvPr/>
        </p:nvPicPr>
        <p:blipFill>
          <a:blip r:embed="rId2"/>
          <a:stretch>
            <a:fillRect/>
          </a:stretch>
        </p:blipFill>
        <p:spPr>
          <a:xfrm>
            <a:off x="5066381" y="1188021"/>
            <a:ext cx="6669620" cy="3312368"/>
          </a:xfrm>
          <a:prstGeom prst="rect">
            <a:avLst/>
          </a:prstGeom>
          <a:ln>
            <a:solidFill>
              <a:schemeClr val="tx1"/>
            </a:solidFill>
          </a:ln>
          <a:effectLst>
            <a:outerShdw blurRad="50800" dist="38100" dir="2700000" algn="tl" rotWithShape="0">
              <a:prstClr val="black">
                <a:alpha val="40000"/>
              </a:prstClr>
            </a:outerShdw>
          </a:effectLst>
        </p:spPr>
      </p:pic>
      <p:sp>
        <p:nvSpPr>
          <p:cNvPr id="7" name="Oval 6"/>
          <p:cNvSpPr/>
          <p:nvPr/>
        </p:nvSpPr>
        <p:spPr>
          <a:xfrm>
            <a:off x="8568084" y="370830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8" name="Oval 7"/>
          <p:cNvSpPr/>
          <p:nvPr/>
        </p:nvSpPr>
        <p:spPr>
          <a:xfrm>
            <a:off x="9674893" y="370830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Tree>
    <p:extLst>
      <p:ext uri="{BB962C8B-B14F-4D97-AF65-F5344CB8AC3E}">
        <p14:creationId xmlns:p14="http://schemas.microsoft.com/office/powerpoint/2010/main" val="721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2657402"/>
              </p:ext>
            </p:extLst>
          </p:nvPr>
        </p:nvGraphicFramePr>
        <p:xfrm>
          <a:off x="503238" y="1511300"/>
          <a:ext cx="11233149" cy="1050630"/>
        </p:xfrm>
        <a:graphic>
          <a:graphicData uri="http://schemas.openxmlformats.org/drawingml/2006/table">
            <a:tbl>
              <a:tblPr firstRow="1" bandRow="1">
                <a:tableStyleId>{5C22544A-7EE6-4342-B048-85BDC9FD1C3A}</a:tableStyleId>
              </a:tblPr>
              <a:tblGrid>
                <a:gridCol w="1090998">
                  <a:extLst>
                    <a:ext uri="{9D8B030D-6E8A-4147-A177-3AD203B41FA5}">
                      <a16:colId xmlns:a16="http://schemas.microsoft.com/office/drawing/2014/main" xmlns="" val="20000"/>
                    </a:ext>
                  </a:extLst>
                </a:gridCol>
                <a:gridCol w="6397768">
                  <a:extLst>
                    <a:ext uri="{9D8B030D-6E8A-4147-A177-3AD203B41FA5}">
                      <a16:colId xmlns:a16="http://schemas.microsoft.com/office/drawing/2014/main" xmlns="" val="20001"/>
                    </a:ext>
                  </a:extLst>
                </a:gridCol>
                <a:gridCol w="3744383">
                  <a:extLst>
                    <a:ext uri="{9D8B030D-6E8A-4147-A177-3AD203B41FA5}">
                      <a16:colId xmlns:a16="http://schemas.microsoft.com/office/drawing/2014/main" xmlns=""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a16="http://schemas.microsoft.com/office/drawing/2014/main" xmlns="" val="10000"/>
                  </a:ext>
                </a:extLst>
              </a:tr>
              <a:tr h="344560">
                <a:tc>
                  <a:txBody>
                    <a:bodyPr/>
                    <a:lstStyle/>
                    <a:p>
                      <a:r>
                        <a:rPr lang="en-GB" sz="1500" dirty="0" smtClean="0"/>
                        <a:t>11/03/18</a:t>
                      </a:r>
                      <a:endParaRPr lang="en-GB" sz="1500" dirty="0"/>
                    </a:p>
                  </a:txBody>
                  <a:tcPr marL="124503" marR="124503" marT="60805" marB="60805"/>
                </a:tc>
                <a:tc>
                  <a:txBody>
                    <a:bodyPr/>
                    <a:lstStyle/>
                    <a:p>
                      <a:r>
                        <a:rPr lang="en-GB" sz="1500" dirty="0"/>
                        <a:t>User</a:t>
                      </a:r>
                      <a:r>
                        <a:rPr lang="en-GB" sz="1500" baseline="0" dirty="0"/>
                        <a:t> Guide </a:t>
                      </a:r>
                      <a:r>
                        <a:rPr lang="en-GB" sz="1500" dirty="0"/>
                        <a:t>Published.</a:t>
                      </a:r>
                    </a:p>
                  </a:txBody>
                  <a:tcPr marL="124503" marR="124503" marT="60805" marB="60805"/>
                </a:tc>
                <a:tc>
                  <a:txBody>
                    <a:bodyPr/>
                    <a:lstStyle/>
                    <a:p>
                      <a:r>
                        <a:rPr lang="en-GB" sz="1500" dirty="0"/>
                        <a:t>1</a:t>
                      </a:r>
                    </a:p>
                  </a:txBody>
                  <a:tcPr marL="124503" marR="124503" marT="60805" marB="60805"/>
                </a:tc>
                <a:extLst>
                  <a:ext uri="{0D108BD9-81ED-4DB2-BD59-A6C34878D82A}">
                    <a16:rowId xmlns:a16="http://schemas.microsoft.com/office/drawing/2014/main" xmlns="" val="10001"/>
                  </a:ext>
                </a:extLst>
              </a:tr>
              <a:tr h="344560">
                <a:tc>
                  <a:txBody>
                    <a:bodyPr/>
                    <a:lstStyle/>
                    <a:p>
                      <a:r>
                        <a:rPr lang="en-GB" sz="1500" dirty="0" smtClean="0"/>
                        <a:t>10/05/18</a:t>
                      </a:r>
                      <a:endParaRPr lang="en-GB" sz="1500" dirty="0"/>
                    </a:p>
                  </a:txBody>
                  <a:tcPr marL="124503" marR="124503" marT="60805" marB="60805"/>
                </a:tc>
                <a:tc>
                  <a:txBody>
                    <a:bodyPr/>
                    <a:lstStyle/>
                    <a:p>
                      <a:r>
                        <a:rPr lang="en-GB" sz="1500" dirty="0" smtClean="0"/>
                        <a:t>Updated screenshots to match changes</a:t>
                      </a:r>
                      <a:r>
                        <a:rPr lang="en-GB" sz="1500" baseline="0" dirty="0" smtClean="0"/>
                        <a:t> to cosmetics</a:t>
                      </a:r>
                      <a:endParaRPr lang="en-GB" sz="1500" dirty="0"/>
                    </a:p>
                  </a:txBody>
                  <a:tcPr marL="124503" marR="124503" marT="60805" marB="60805"/>
                </a:tc>
                <a:tc>
                  <a:txBody>
                    <a:bodyPr/>
                    <a:lstStyle/>
                    <a:p>
                      <a:r>
                        <a:rPr lang="en-GB" sz="1500" dirty="0" smtClean="0"/>
                        <a:t>1.1</a:t>
                      </a:r>
                      <a:endParaRPr lang="en-GB" sz="1500" dirty="0"/>
                    </a:p>
                  </a:txBody>
                  <a:tcPr marL="124503" marR="124503" marT="60805" marB="60805"/>
                </a:tc>
              </a:tr>
            </a:tbl>
          </a:graphicData>
        </a:graphic>
      </p:graphicFrame>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to raising a fault on Business Zone</a:t>
            </a:r>
            <a:endParaRPr lang="en-US" dirty="0"/>
          </a:p>
        </p:txBody>
      </p:sp>
      <p:sp>
        <p:nvSpPr>
          <p:cNvPr id="3" name="Content Placeholder 2"/>
          <p:cNvSpPr>
            <a:spLocks noGrp="1"/>
          </p:cNvSpPr>
          <p:nvPr>
            <p:ph idx="1"/>
          </p:nvPr>
        </p:nvSpPr>
        <p:spPr>
          <a:xfrm>
            <a:off x="504000" y="1188021"/>
            <a:ext cx="5399788" cy="4464000"/>
          </a:xfrm>
        </p:spPr>
        <p:txBody>
          <a:bodyPr/>
          <a:lstStyle/>
          <a:p>
            <a:r>
              <a:rPr lang="en-GB" sz="1600" b="1" dirty="0" smtClean="0">
                <a:solidFill>
                  <a:schemeClr val="accent2"/>
                </a:solidFill>
                <a:latin typeface="+mj-lt"/>
              </a:rPr>
              <a:t>Pre-requisites</a:t>
            </a:r>
            <a:endParaRPr lang="en-GB" sz="1600" b="1" dirty="0">
              <a:solidFill>
                <a:schemeClr val="accent2"/>
              </a:solidFill>
              <a:latin typeface="+mj-lt"/>
            </a:endParaRPr>
          </a:p>
          <a:p>
            <a:endParaRPr lang="en-GB" sz="1600" dirty="0" smtClean="0"/>
          </a:p>
          <a:p>
            <a:r>
              <a:rPr lang="en-GB" sz="1600" dirty="0" smtClean="0"/>
              <a:t>To raise a fault on Business Zone, you must first have access to Business Zone with the correct faulting role. Instructions on how to do this can be viewed on the </a:t>
            </a:r>
            <a:r>
              <a:rPr lang="en-GB" sz="1600" dirty="0" smtClean="0">
                <a:hlinkClick r:id="rId2"/>
              </a:rPr>
              <a:t>Transformed Ethernet diagnostics and faulting page</a:t>
            </a:r>
            <a:r>
              <a:rPr lang="en-GB" sz="1600" dirty="0" smtClean="0"/>
              <a:t>.</a:t>
            </a:r>
          </a:p>
          <a:p>
            <a:endParaRPr lang="en-GB" sz="1600" dirty="0" smtClean="0"/>
          </a:p>
          <a:p>
            <a:r>
              <a:rPr lang="en-GB" sz="1600" dirty="0" smtClean="0"/>
              <a:t>Before raising a fault, you must have ran a standalone diagnostic test on the circuit within the last 2 hrs.</a:t>
            </a:r>
          </a:p>
          <a:p>
            <a:endParaRPr lang="en-GB" sz="1600" dirty="0"/>
          </a:p>
          <a:p>
            <a:r>
              <a:rPr lang="en-GB" sz="1600" dirty="0" smtClean="0"/>
              <a:t>Once a test has been ran, there’s multiple ways you can launch the fault journey.</a:t>
            </a:r>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4</a:t>
            </a:fld>
            <a:endParaRPr lang="en-GB"/>
          </a:p>
        </p:txBody>
      </p:sp>
      <p:pic>
        <p:nvPicPr>
          <p:cNvPr id="6" name="Picture 5"/>
          <p:cNvPicPr>
            <a:picLocks noChangeAspect="1"/>
          </p:cNvPicPr>
          <p:nvPr/>
        </p:nvPicPr>
        <p:blipFill>
          <a:blip r:embed="rId3"/>
          <a:stretch>
            <a:fillRect/>
          </a:stretch>
        </p:blipFill>
        <p:spPr>
          <a:xfrm>
            <a:off x="6024380" y="1548061"/>
            <a:ext cx="6000088" cy="2736304"/>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4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launch the raise a fault journey</a:t>
            </a:r>
            <a:endParaRPr lang="en-US" dirty="0"/>
          </a:p>
        </p:txBody>
      </p:sp>
      <p:sp>
        <p:nvSpPr>
          <p:cNvPr id="3" name="Content Placeholder 2"/>
          <p:cNvSpPr>
            <a:spLocks noGrp="1"/>
          </p:cNvSpPr>
          <p:nvPr>
            <p:ph idx="1"/>
          </p:nvPr>
        </p:nvSpPr>
        <p:spPr>
          <a:xfrm>
            <a:off x="504000" y="1188021"/>
            <a:ext cx="4823724" cy="4464000"/>
          </a:xfrm>
        </p:spPr>
        <p:txBody>
          <a:bodyPr/>
          <a:lstStyle/>
          <a:p>
            <a:r>
              <a:rPr lang="en-GB" sz="1600" b="1" dirty="0" smtClean="0">
                <a:solidFill>
                  <a:schemeClr val="accent2"/>
                </a:solidFill>
                <a:latin typeface="+mj-lt"/>
              </a:rPr>
              <a:t>Step 1. Login to BT Wholesale.com</a:t>
            </a:r>
            <a:endParaRPr lang="en-GB" sz="1600" b="1" dirty="0">
              <a:solidFill>
                <a:schemeClr val="accent2"/>
              </a:solidFill>
              <a:latin typeface="+mj-lt"/>
            </a:endParaRPr>
          </a:p>
          <a:p>
            <a:endParaRPr lang="en-GB" sz="1600" dirty="0" smtClean="0"/>
          </a:p>
          <a:p>
            <a:r>
              <a:rPr lang="en-GB" sz="1600" dirty="0" smtClean="0"/>
              <a:t>To launch the raise a fault journey, go to </a:t>
            </a:r>
            <a:r>
              <a:rPr lang="en-GB" sz="1600" dirty="0" smtClean="0">
                <a:hlinkClick r:id="rId2"/>
              </a:rPr>
              <a:t>www.btwholesale.com</a:t>
            </a:r>
            <a:r>
              <a:rPr lang="en-GB" sz="1600" dirty="0" smtClean="0"/>
              <a:t> and login using your username and password.</a:t>
            </a:r>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5</a:t>
            </a:fld>
            <a:endParaRPr lang="en-GB"/>
          </a:p>
        </p:txBody>
      </p:sp>
      <p:pic>
        <p:nvPicPr>
          <p:cNvPr id="6" name="Picture 2">
            <a:extLst>
              <a:ext uri="{FF2B5EF4-FFF2-40B4-BE49-F238E27FC236}">
                <a16:creationId xmlns:a16="http://schemas.microsoft.com/office/drawing/2014/main" xmlns="" id="{8F1569CD-E834-C64D-8567-C4A9947F4A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5756" y="1404045"/>
            <a:ext cx="6280011" cy="38164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02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launch the </a:t>
            </a:r>
            <a:r>
              <a:rPr lang="en-US" dirty="0" smtClean="0"/>
              <a:t>raise a fault journey</a:t>
            </a:r>
            <a:endParaRPr lang="en-US" dirty="0"/>
          </a:p>
        </p:txBody>
      </p:sp>
      <p:sp>
        <p:nvSpPr>
          <p:cNvPr id="3" name="Content Placeholder 2"/>
          <p:cNvSpPr>
            <a:spLocks noGrp="1"/>
          </p:cNvSpPr>
          <p:nvPr>
            <p:ph idx="1"/>
          </p:nvPr>
        </p:nvSpPr>
        <p:spPr>
          <a:xfrm>
            <a:off x="504000" y="1188021"/>
            <a:ext cx="4319668" cy="4464000"/>
          </a:xfrm>
        </p:spPr>
        <p:txBody>
          <a:bodyPr/>
          <a:lstStyle/>
          <a:p>
            <a:r>
              <a:rPr lang="en-GB" sz="1600" b="1" dirty="0" smtClean="0">
                <a:solidFill>
                  <a:schemeClr val="accent2"/>
                </a:solidFill>
                <a:latin typeface="+mj-lt"/>
              </a:rPr>
              <a:t>Step 2. Search for your circuit</a:t>
            </a:r>
            <a:endParaRPr lang="en-GB" sz="1600" b="1" dirty="0">
              <a:solidFill>
                <a:schemeClr val="accent2"/>
              </a:solidFill>
              <a:latin typeface="+mj-lt"/>
            </a:endParaRPr>
          </a:p>
          <a:p>
            <a:endParaRPr lang="en-GB" sz="1600" dirty="0" smtClean="0"/>
          </a:p>
          <a:p>
            <a:r>
              <a:rPr lang="en-GB" sz="1600" dirty="0" smtClean="0"/>
              <a:t>You’ll now see the Business Zone dashboard.</a:t>
            </a:r>
          </a:p>
          <a:p>
            <a:endParaRPr lang="en-GB" sz="1600" dirty="0"/>
          </a:p>
          <a:p>
            <a:r>
              <a:rPr lang="en-GB" sz="1600" dirty="0" smtClean="0"/>
              <a:t>Please note, if you don’t see the Business Zone dashboard, you’ll need to contact your company administrator for access.</a:t>
            </a:r>
          </a:p>
          <a:p>
            <a:endParaRPr lang="en-GB" sz="1600" dirty="0"/>
          </a:p>
          <a:p>
            <a:r>
              <a:rPr lang="en-GB" sz="1600" dirty="0" smtClean="0"/>
              <a:t>There are multiple ways to search for a circuit, but the easiest way is to enter the service ID (e.g. ETHC12345678) in the search field at the top of the screen. </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6</a:t>
            </a:fld>
            <a:endParaRPr lang="en-GB"/>
          </a:p>
        </p:txBody>
      </p:sp>
      <p:pic>
        <p:nvPicPr>
          <p:cNvPr id="5" name="Picture 4"/>
          <p:cNvPicPr>
            <a:picLocks noChangeAspect="1"/>
          </p:cNvPicPr>
          <p:nvPr/>
        </p:nvPicPr>
        <p:blipFill>
          <a:blip r:embed="rId2"/>
          <a:stretch>
            <a:fillRect/>
          </a:stretch>
        </p:blipFill>
        <p:spPr>
          <a:xfrm>
            <a:off x="5039692" y="1260029"/>
            <a:ext cx="6933635" cy="4067919"/>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p:cNvSpPr/>
          <p:nvPr/>
        </p:nvSpPr>
        <p:spPr>
          <a:xfrm>
            <a:off x="6839892" y="1404045"/>
            <a:ext cx="30243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319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20148" y="1182321"/>
            <a:ext cx="7050691" cy="454220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raise a fault journey</a:t>
            </a:r>
          </a:p>
        </p:txBody>
      </p:sp>
      <p:sp>
        <p:nvSpPr>
          <p:cNvPr id="3" name="Content Placeholder 2"/>
          <p:cNvSpPr>
            <a:spLocks noGrp="1"/>
          </p:cNvSpPr>
          <p:nvPr>
            <p:ph idx="1"/>
          </p:nvPr>
        </p:nvSpPr>
        <p:spPr>
          <a:xfrm>
            <a:off x="504000" y="1188021"/>
            <a:ext cx="4319668" cy="4464000"/>
          </a:xfrm>
        </p:spPr>
        <p:txBody>
          <a:bodyPr/>
          <a:lstStyle/>
          <a:p>
            <a:r>
              <a:rPr lang="en-GB" sz="1600" b="1" dirty="0" smtClean="0">
                <a:solidFill>
                  <a:schemeClr val="accent2"/>
                </a:solidFill>
                <a:latin typeface="+mj-lt"/>
              </a:rPr>
              <a:t>Step 2. Search for your circuit</a:t>
            </a:r>
            <a:endParaRPr lang="en-GB" sz="1600" b="1" dirty="0">
              <a:solidFill>
                <a:schemeClr val="accent2"/>
              </a:solidFill>
              <a:latin typeface="+mj-lt"/>
            </a:endParaRPr>
          </a:p>
          <a:p>
            <a:endParaRPr lang="en-GB" sz="1600" dirty="0" smtClean="0"/>
          </a:p>
          <a:p>
            <a:r>
              <a:rPr lang="en-GB" sz="1600" dirty="0" smtClean="0"/>
              <a:t>As you’re typing in the reference, the search will provide a list of assets matching your criteria.</a:t>
            </a:r>
          </a:p>
          <a:p>
            <a:endParaRPr lang="en-GB" sz="1600" dirty="0"/>
          </a:p>
          <a:p>
            <a:pPr marL="342900" indent="-342900">
              <a:buAutoNum type="arabicPeriod"/>
            </a:pPr>
            <a:r>
              <a:rPr lang="en-GB" sz="1600" dirty="0" smtClean="0"/>
              <a:t>Clicking the reference will show you the service </a:t>
            </a:r>
            <a:r>
              <a:rPr lang="en-GB" sz="1600" dirty="0" err="1" smtClean="0"/>
              <a:t>quickview</a:t>
            </a:r>
            <a:r>
              <a:rPr lang="en-GB" sz="1600" dirty="0" smtClean="0"/>
              <a:t>. </a:t>
            </a:r>
          </a:p>
          <a:p>
            <a:pPr marL="342900" indent="-342900">
              <a:buAutoNum type="arabicPeriod"/>
            </a:pPr>
            <a:r>
              <a:rPr lang="en-GB" sz="1600" dirty="0" smtClean="0"/>
              <a:t>The view details option will take you to the view asset screen where you can see in-depth details of your service.</a:t>
            </a:r>
          </a:p>
          <a:p>
            <a:pPr marL="342900" indent="-342900">
              <a:buAutoNum type="arabicPeriod"/>
            </a:pPr>
            <a:r>
              <a:rPr lang="en-GB" sz="1600" dirty="0" smtClean="0"/>
              <a:t>Clicking the magnifying glass will take you to the search results on Business Zone.</a:t>
            </a:r>
          </a:p>
          <a:p>
            <a:endParaRPr lang="en-GB" sz="1600" dirty="0"/>
          </a:p>
          <a:p>
            <a:r>
              <a:rPr lang="en-GB" sz="1600" dirty="0" smtClean="0"/>
              <a:t>The fastest and easiest way to raise a fault accessing the option from the </a:t>
            </a:r>
            <a:r>
              <a:rPr lang="en-GB" sz="1600" dirty="0" err="1" smtClean="0"/>
              <a:t>quickview</a:t>
            </a:r>
            <a:r>
              <a:rPr lang="en-GB" sz="1600" dirty="0" smtClean="0"/>
              <a:t>. So simply click on the reference.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7</a:t>
            </a:fld>
            <a:endParaRPr lang="en-GB"/>
          </a:p>
        </p:txBody>
      </p:sp>
      <p:sp>
        <p:nvSpPr>
          <p:cNvPr id="8" name="Oval 7"/>
          <p:cNvSpPr/>
          <p:nvPr/>
        </p:nvSpPr>
        <p:spPr>
          <a:xfrm>
            <a:off x="6695876" y="270018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9" name="Oval 8"/>
          <p:cNvSpPr/>
          <p:nvPr/>
        </p:nvSpPr>
        <p:spPr>
          <a:xfrm>
            <a:off x="9000132" y="274081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0" name="Oval 9"/>
          <p:cNvSpPr/>
          <p:nvPr/>
        </p:nvSpPr>
        <p:spPr>
          <a:xfrm>
            <a:off x="9245281" y="223962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54167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9462" y="1188021"/>
            <a:ext cx="7156538" cy="470184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raise a fault journey</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3. Raise a fault action</a:t>
            </a:r>
            <a:endParaRPr lang="en-GB" sz="1600" b="1" dirty="0">
              <a:solidFill>
                <a:schemeClr val="accent2"/>
              </a:solidFill>
              <a:latin typeface="+mj-lt"/>
            </a:endParaRPr>
          </a:p>
          <a:p>
            <a:endParaRPr lang="en-GB" sz="1600" dirty="0" smtClean="0"/>
          </a:p>
          <a:p>
            <a:r>
              <a:rPr lang="en-GB" sz="1600" dirty="0" smtClean="0"/>
              <a:t>Once the </a:t>
            </a:r>
            <a:r>
              <a:rPr lang="en-GB" sz="1600" dirty="0" err="1" smtClean="0"/>
              <a:t>quickview</a:t>
            </a:r>
            <a:r>
              <a:rPr lang="en-GB" sz="1600" dirty="0" smtClean="0"/>
              <a:t> is displayed, select ‘Raise a fault’ from the dropdown. </a:t>
            </a:r>
          </a:p>
          <a:p>
            <a:endParaRPr lang="en-GB" sz="1600" dirty="0"/>
          </a:p>
          <a:p>
            <a:r>
              <a:rPr lang="en-GB" sz="1600" dirty="0" smtClean="0"/>
              <a:t>If a diagnostics test has been ran on this circuit within the last 2 hrs, this will now launch the raise a fault journey.</a:t>
            </a:r>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8</a:t>
            </a:fld>
            <a:endParaRPr lang="en-GB"/>
          </a:p>
        </p:txBody>
      </p:sp>
      <p:sp>
        <p:nvSpPr>
          <p:cNvPr id="8" name="Rectangle 7"/>
          <p:cNvSpPr/>
          <p:nvPr/>
        </p:nvSpPr>
        <p:spPr>
          <a:xfrm>
            <a:off x="6623868" y="5148461"/>
            <a:ext cx="136815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577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87075" y="1175729"/>
            <a:ext cx="7248925" cy="440477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raise a fault </a:t>
            </a:r>
            <a:r>
              <a:rPr lang="en-US" dirty="0" smtClean="0"/>
              <a:t>journey – alternative route</a:t>
            </a:r>
            <a:endParaRPr lang="en-US" dirty="0"/>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1. Raise or Track a fault</a:t>
            </a:r>
            <a:endParaRPr lang="en-GB" sz="1600" b="1" dirty="0">
              <a:solidFill>
                <a:schemeClr val="accent2"/>
              </a:solidFill>
              <a:latin typeface="+mj-lt"/>
            </a:endParaRPr>
          </a:p>
          <a:p>
            <a:endParaRPr lang="en-GB" sz="1600" dirty="0" smtClean="0"/>
          </a:p>
          <a:p>
            <a:r>
              <a:rPr lang="en-GB" sz="1600" dirty="0" smtClean="0"/>
              <a:t>An alternative way to launch the raise a fault journey can be carried out by clicking the ‘Raise or </a:t>
            </a:r>
            <a:r>
              <a:rPr lang="en-GB" sz="1600" dirty="0" smtClean="0"/>
              <a:t>Track </a:t>
            </a:r>
            <a:r>
              <a:rPr lang="en-GB" sz="1600" dirty="0" smtClean="0"/>
              <a:t>a fault’ button on the Business Zone overview page.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9</a:t>
            </a:fld>
            <a:endParaRPr lang="en-GB"/>
          </a:p>
        </p:txBody>
      </p:sp>
      <p:sp>
        <p:nvSpPr>
          <p:cNvPr id="8" name="Rectangle 7"/>
          <p:cNvSpPr/>
          <p:nvPr/>
        </p:nvSpPr>
        <p:spPr>
          <a:xfrm>
            <a:off x="8424068" y="4500389"/>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17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2.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4EF91AE7B41FFE4B98638A54769D6369" ma:contentTypeVersion="7" ma:contentTypeDescription="Default item with a two year maximum retention period." ma:contentTypeScope="" ma:versionID="d51b3efb7335dd333fac181dfb056291">
  <xsd:schema xmlns:xsd="http://www.w3.org/2001/XMLSchema" xmlns:xs="http://www.w3.org/2001/XMLSchema" xmlns:p="http://schemas.microsoft.com/office/2006/metadata/properties" xmlns:ns2="e0e35bac-e255-4a69-af54-5f01336af94f" targetNamespace="http://schemas.microsoft.com/office/2006/metadata/properties" ma:root="true" ma:fieldsID="5c1507d4255bdab5ec46d5d5fe275eec"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ef1872e0-c72b-4e4c-b8b0-bd8294da4d60}" ma:internalName="TaxCatchAll" ma:showField="CatchAllData"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ef1872e0-c72b-4e4c-b8b0-bd8294da4d60}" ma:internalName="TaxCatchAllLabel" ma:readOnly="true" ma:showField="CatchAllDataLabel"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False</openByDefault>
  <xsnScope/>
</customXsn>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7VXXFWY7MVTT-6-2673</_dlc_DocId>
    <_dlc_DocIdUrl xmlns="e0e35bac-e255-4a69-af54-5f01336af94f">
      <Url>https://office.bt.com/sites/BTW_Content/_layouts/DocIdRedir.aspx?ID=7VXXFWY7MVTT-6-2673</Url>
      <Description>7VXXFWY7MVTT-6-2673</Description>
    </_dlc_DocIdUrl>
  </documentManagement>
</p:properties>
</file>

<file path=customXml/itemProps1.xml><?xml version="1.0" encoding="utf-8"?>
<ds:datastoreItem xmlns:ds="http://schemas.openxmlformats.org/officeDocument/2006/customXml" ds:itemID="{43ACBE0C-AC66-4F21-BFFF-89A65B8EAD7C}">
  <ds:schemaRefs>
    <ds:schemaRef ds:uri="Microsoft.SharePoint.Taxonomy.ContentTypeSync"/>
  </ds:schemaRefs>
</ds:datastoreItem>
</file>

<file path=customXml/itemProps2.xml><?xml version="1.0" encoding="utf-8"?>
<ds:datastoreItem xmlns:ds="http://schemas.openxmlformats.org/officeDocument/2006/customXml" ds:itemID="{21F6AE9E-3EE5-4930-B129-3CBE5CBB1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35bac-e255-4a69-af54-5f01336af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4431B2-E971-4C23-B02E-4D956B95CA4F}">
  <ds:schemaRefs>
    <ds:schemaRef ds:uri="http://schemas.microsoft.com/sharepoint/v3/contenttype/forms"/>
  </ds:schemaRefs>
</ds:datastoreItem>
</file>

<file path=customXml/itemProps4.xml><?xml version="1.0" encoding="utf-8"?>
<ds:datastoreItem xmlns:ds="http://schemas.openxmlformats.org/officeDocument/2006/customXml" ds:itemID="{61284BFA-8ECE-4D4D-BC5F-8783ED16A78E}">
  <ds:schemaRefs>
    <ds:schemaRef ds:uri="http://schemas.microsoft.com/office/2006/metadata/customXsn"/>
  </ds:schemaRefs>
</ds:datastoreItem>
</file>

<file path=customXml/itemProps5.xml><?xml version="1.0" encoding="utf-8"?>
<ds:datastoreItem xmlns:ds="http://schemas.openxmlformats.org/officeDocument/2006/customXml" ds:itemID="{BE3999AA-2557-4079-83BB-C691CC0F3A32}">
  <ds:schemaRefs>
    <ds:schemaRef ds:uri="http://schemas.microsoft.com/sharepoint/events"/>
  </ds:schemaRefs>
</ds:datastoreItem>
</file>

<file path=customXml/itemProps6.xml><?xml version="1.0" encoding="utf-8"?>
<ds:datastoreItem xmlns:ds="http://schemas.openxmlformats.org/officeDocument/2006/customXml" ds:itemID="{BDB5D5CC-B2CB-4505-BB9F-C0188E3D8F4D}">
  <ds:schemaRefs>
    <ds:schemaRef ds:uri="http://schemas.microsoft.com/office/2006/metadata/properties"/>
    <ds:schemaRef ds:uri="e0e35bac-e255-4a69-af54-5f01336af94f"/>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Wholesale_ppt_widescreen_girl(calibri)v2</Template>
  <TotalTime>9616</TotalTime>
  <Words>1865</Words>
  <Application>Microsoft Office PowerPoint</Application>
  <PresentationFormat>Custom</PresentationFormat>
  <Paragraphs>385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BT Font</vt:lpstr>
      <vt:lpstr>BT Font Light</vt:lpstr>
      <vt:lpstr>Calibri</vt:lpstr>
      <vt:lpstr>Calibri Light</vt:lpstr>
      <vt:lpstr>BT_ppt_widescreen_mountain(calibri)</vt:lpstr>
      <vt:lpstr>How to raise a fault on Business Zone</vt:lpstr>
      <vt:lpstr>Contents</vt:lpstr>
      <vt:lpstr>Version Control</vt:lpstr>
      <vt:lpstr>Prior to raising a fault on Business Zone</vt:lpstr>
      <vt:lpstr>How to launch the raise a fault journey</vt:lpstr>
      <vt:lpstr>How to launch the raise a fault journey</vt:lpstr>
      <vt:lpstr>How to launch the raise a fault journey</vt:lpstr>
      <vt:lpstr>How to launch the raise a fault journey</vt:lpstr>
      <vt:lpstr>How to launch the raise a fault journey – alternative route</vt:lpstr>
      <vt:lpstr>How to launch the raise a fault journey – alternative route</vt:lpstr>
      <vt:lpstr>How to launch the raise a fault journey – alternative route</vt:lpstr>
      <vt:lpstr>Other ways you can start the raise a fault journey</vt:lpstr>
      <vt:lpstr>How to raise a fault</vt:lpstr>
      <vt:lpstr>How to raise a fault</vt:lpstr>
      <vt:lpstr>How to raise a fault – service degradation</vt:lpstr>
      <vt:lpstr>How to raise a fault – reason for outage</vt:lpstr>
      <vt:lpstr>How to raise a fault</vt:lpstr>
      <vt:lpstr>How to raise a fault</vt:lpstr>
      <vt:lpstr>How to raise a fault</vt:lpstr>
      <vt:lpstr>How to raise a fault</vt:lpstr>
      <vt:lpstr>How to raise a fault</vt:lpstr>
      <vt:lpstr>How to raise a fault</vt:lpstr>
      <vt:lpstr>How to raise a fault</vt:lpstr>
      <vt:lpstr>How to raise a fault</vt:lpstr>
      <vt:lpstr>How to raise a fault</vt:lpstr>
      <vt:lpstr>How to raise a fault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114</cp:revision>
  <dcterms:created xsi:type="dcterms:W3CDTF">2017-11-04T08:36:27Z</dcterms:created>
  <dcterms:modified xsi:type="dcterms:W3CDTF">2018-05-16T16:16:46Z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0x0101005EEE68971716474CABDF87371185FDEC00EC6EA5ED20A94112869E9D0DC08914F4004EF91AE7B41FFE4B98638A54769D6369</vt:lpwstr>
  </property>
  <property fmtid="{D5CDD505-2E9C-101B-9397-08002B2CF9AE}" pid="3" name="_dlc_DocIdItemGuid">
    <vt:lpwstr>9200e383-42d6-4d3e-a7d6-c33b5f46f183</vt:lpwstr>
  </property>
</Properties>
</file>