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32"/>
  </p:notesMasterIdLst>
  <p:sldIdLst>
    <p:sldId id="292" r:id="rId8"/>
    <p:sldId id="294" r:id="rId9"/>
    <p:sldId id="295" r:id="rId10"/>
    <p:sldId id="323" r:id="rId11"/>
    <p:sldId id="307" r:id="rId12"/>
    <p:sldId id="308" r:id="rId13"/>
    <p:sldId id="309" r:id="rId14"/>
    <p:sldId id="310" r:id="rId15"/>
    <p:sldId id="311" r:id="rId16"/>
    <p:sldId id="312" r:id="rId17"/>
    <p:sldId id="313" r:id="rId18"/>
    <p:sldId id="318" r:id="rId19"/>
    <p:sldId id="324" r:id="rId20"/>
    <p:sldId id="325" r:id="rId21"/>
    <p:sldId id="326" r:id="rId22"/>
    <p:sldId id="327" r:id="rId23"/>
    <p:sldId id="328" r:id="rId24"/>
    <p:sldId id="329" r:id="rId25"/>
    <p:sldId id="330" r:id="rId26"/>
    <p:sldId id="331" r:id="rId27"/>
    <p:sldId id="332" r:id="rId28"/>
    <p:sldId id="333" r:id="rId29"/>
    <p:sldId id="334" r:id="rId30"/>
    <p:sldId id="257" r:id="rId31"/>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61" autoAdjust="0"/>
  </p:normalViewPr>
  <p:slideViewPr>
    <p:cSldViewPr snapToGrid="0" showGuides="1">
      <p:cViewPr varScale="1">
        <p:scale>
          <a:sx n="113" d="100"/>
          <a:sy n="113" d="100"/>
        </p:scale>
        <p:origin x="414" y="102"/>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16/05/2018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a16="http://schemas.microsoft.com/office/drawing/2014/main" xmlns=""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pic>
        <p:nvPicPr>
          <p:cNvPr id="7" name="Picture 6">
            <a:extLst>
              <a:ext uri="{FF2B5EF4-FFF2-40B4-BE49-F238E27FC236}">
                <a16:creationId xmlns:a16="http://schemas.microsoft.com/office/drawing/2014/main" xmlns=""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6" name="Picture 5">
            <a:extLst>
              <a:ext uri="{FF2B5EF4-FFF2-40B4-BE49-F238E27FC236}">
                <a16:creationId xmlns:a16="http://schemas.microsoft.com/office/drawing/2014/main" xmlns=""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pic>
        <p:nvPicPr>
          <p:cNvPr id="7" name="Picture 6">
            <a:extLst>
              <a:ext uri="{FF2B5EF4-FFF2-40B4-BE49-F238E27FC236}">
                <a16:creationId xmlns:a16="http://schemas.microsoft.com/office/drawing/2014/main" xmlns=""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9" name="Picture 8">
            <a:extLst>
              <a:ext uri="{FF2B5EF4-FFF2-40B4-BE49-F238E27FC236}">
                <a16:creationId xmlns:a16="http://schemas.microsoft.com/office/drawing/2014/main" xmlns=""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17.xml"/><Relationship Id="rId6" Type="http://schemas.openxmlformats.org/officeDocument/2006/relationships/slide" Target="slide20.xml"/><Relationship Id="rId5" Type="http://schemas.openxmlformats.org/officeDocument/2006/relationships/slide" Target="slide12.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twholesale.com/"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6" name="Title 5">
            <a:extLst>
              <a:ext uri="{FF2B5EF4-FFF2-40B4-BE49-F238E27FC236}">
                <a16:creationId xmlns:a16="http://schemas.microsoft.com/office/drawing/2014/main" xmlns="" id="{226863DD-BEA9-4A40-A432-142D2340EA74}"/>
              </a:ext>
            </a:extLst>
          </p:cNvPr>
          <p:cNvSpPr>
            <a:spLocks noGrp="1"/>
          </p:cNvSpPr>
          <p:nvPr>
            <p:ph type="ctrTitle"/>
          </p:nvPr>
        </p:nvSpPr>
        <p:spPr>
          <a:xfrm>
            <a:off x="504000" y="2484164"/>
            <a:ext cx="9288220" cy="575835"/>
          </a:xfrm>
        </p:spPr>
        <p:txBody>
          <a:bodyPr/>
          <a:lstStyle/>
          <a:p>
            <a:r>
              <a:rPr lang="en-GB" dirty="0"/>
              <a:t>How to </a:t>
            </a:r>
            <a:r>
              <a:rPr lang="en-GB" dirty="0" smtClean="0"/>
              <a:t>apply and remove a loop back</a:t>
            </a:r>
            <a:endParaRPr lang="en-GB" dirty="0"/>
          </a:p>
        </p:txBody>
      </p:sp>
      <p:sp>
        <p:nvSpPr>
          <p:cNvPr id="8" name="Subtitle 7">
            <a:extLst>
              <a:ext uri="{FF2B5EF4-FFF2-40B4-BE49-F238E27FC236}">
                <a16:creationId xmlns:a16="http://schemas.microsoft.com/office/drawing/2014/main" xmlns="" id="{6509E338-C459-4E85-BA08-BFD3573C8317}"/>
              </a:ext>
            </a:extLst>
          </p:cNvPr>
          <p:cNvSpPr>
            <a:spLocks noGrp="1"/>
          </p:cNvSpPr>
          <p:nvPr>
            <p:ph type="subTitle" idx="1"/>
          </p:nvPr>
        </p:nvSpPr>
        <p:spPr/>
        <p:txBody>
          <a:bodyPr/>
          <a:lstStyle/>
          <a:p>
            <a:r>
              <a:rPr lang="en-US" dirty="0"/>
              <a:t>BT Wholesale Online</a:t>
            </a:r>
          </a:p>
          <a:p>
            <a:r>
              <a:rPr lang="en-US" dirty="0" smtClean="0"/>
              <a:t>V1</a:t>
            </a:r>
            <a:endParaRPr lang="en-US" dirty="0"/>
          </a:p>
        </p:txBody>
      </p:sp>
      <p:sp>
        <p:nvSpPr>
          <p:cNvPr id="5" name="Footer Placeholder 1">
            <a:extLst>
              <a:ext uri="{FF2B5EF4-FFF2-40B4-BE49-F238E27FC236}">
                <a16:creationId xmlns:a16="http://schemas.microsoft.com/office/drawing/2014/main" xmlns=""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91620" y="1278992"/>
            <a:ext cx="7556651" cy="1799203"/>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journey – alternative route</a:t>
            </a:r>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2. Search for your service</a:t>
            </a:r>
            <a:endParaRPr lang="en-GB" sz="1600" b="1" dirty="0">
              <a:solidFill>
                <a:schemeClr val="accent2"/>
              </a:solidFill>
              <a:latin typeface="+mj-lt"/>
            </a:endParaRPr>
          </a:p>
          <a:p>
            <a:endParaRPr lang="en-GB" sz="1600" dirty="0" smtClean="0"/>
          </a:p>
          <a:p>
            <a:r>
              <a:rPr lang="en-GB" sz="1600" dirty="0" smtClean="0"/>
              <a:t>Enter the service reference in the search field, then click the magnifying glass.</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10</a:t>
            </a:fld>
            <a:endParaRPr lang="en-GB"/>
          </a:p>
        </p:txBody>
      </p:sp>
      <p:sp>
        <p:nvSpPr>
          <p:cNvPr id="8" name="Rectangle 7"/>
          <p:cNvSpPr/>
          <p:nvPr/>
        </p:nvSpPr>
        <p:spPr>
          <a:xfrm>
            <a:off x="11303952" y="2301284"/>
            <a:ext cx="432048" cy="3666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606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809" y="1188021"/>
            <a:ext cx="7163191" cy="341918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journey – alternative route</a:t>
            </a:r>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3. Diagnose</a:t>
            </a:r>
            <a:endParaRPr lang="en-GB" sz="1600" b="1" dirty="0">
              <a:solidFill>
                <a:schemeClr val="accent2"/>
              </a:solidFill>
              <a:latin typeface="+mj-lt"/>
            </a:endParaRPr>
          </a:p>
          <a:p>
            <a:endParaRPr lang="en-GB" sz="1600" dirty="0" smtClean="0"/>
          </a:p>
          <a:p>
            <a:r>
              <a:rPr lang="en-GB" sz="1600" dirty="0" smtClean="0"/>
              <a:t>Business Zone will now check to see if there’s any open faults on your service.</a:t>
            </a:r>
          </a:p>
          <a:p>
            <a:endParaRPr lang="en-GB" sz="1600" dirty="0"/>
          </a:p>
          <a:p>
            <a:r>
              <a:rPr lang="en-GB" sz="1600" dirty="0" smtClean="0"/>
              <a:t>If there are, you’ll be presented with the fault reference and a shortcut to see the fault details.</a:t>
            </a:r>
          </a:p>
          <a:p>
            <a:endParaRPr lang="en-GB" sz="1600" dirty="0"/>
          </a:p>
          <a:p>
            <a:r>
              <a:rPr lang="en-GB" sz="1600" dirty="0" smtClean="0"/>
              <a:t>We’ll also show you details of recent faults raised on your service to help you diagnose repeat faults.</a:t>
            </a:r>
          </a:p>
          <a:p>
            <a:endParaRPr lang="en-GB" sz="1600" dirty="0"/>
          </a:p>
          <a:p>
            <a:r>
              <a:rPr lang="en-GB" sz="1600" dirty="0" smtClean="0"/>
              <a:t>If you wish to diagnose your service further, click the diagnose button.</a:t>
            </a:r>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11</a:t>
            </a:fld>
            <a:endParaRPr lang="en-GB"/>
          </a:p>
        </p:txBody>
      </p:sp>
      <p:sp>
        <p:nvSpPr>
          <p:cNvPr id="8" name="Rectangle 7"/>
          <p:cNvSpPr/>
          <p:nvPr/>
        </p:nvSpPr>
        <p:spPr>
          <a:xfrm>
            <a:off x="6410645" y="3911825"/>
            <a:ext cx="1754409"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864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68374" y="1131146"/>
            <a:ext cx="7347947" cy="3763583"/>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Applying a loopback</a:t>
            </a:r>
            <a:endParaRPr lang="en-US" dirty="0"/>
          </a:p>
        </p:txBody>
      </p:sp>
      <p:sp>
        <p:nvSpPr>
          <p:cNvPr id="3" name="Content Placeholder 2"/>
          <p:cNvSpPr>
            <a:spLocks noGrp="1"/>
          </p:cNvSpPr>
          <p:nvPr>
            <p:ph idx="1"/>
          </p:nvPr>
        </p:nvSpPr>
        <p:spPr>
          <a:xfrm>
            <a:off x="504000" y="1188021"/>
            <a:ext cx="3743604" cy="4464000"/>
          </a:xfrm>
        </p:spPr>
        <p:txBody>
          <a:bodyPr/>
          <a:lstStyle/>
          <a:p>
            <a:r>
              <a:rPr lang="en-GB" sz="1600" dirty="0" smtClean="0"/>
              <a:t>There’s a number of features on the diagnostics screen.</a:t>
            </a:r>
          </a:p>
          <a:p>
            <a:endParaRPr lang="en-GB" sz="1600" dirty="0"/>
          </a:p>
          <a:p>
            <a:pPr marL="342900" indent="-342900">
              <a:buAutoNum type="arabicPeriod"/>
            </a:pPr>
            <a:r>
              <a:rPr lang="en-GB" sz="1600" dirty="0" smtClean="0"/>
              <a:t>The view diagnostic table button will take you to the page where all your diagnostic tests are displayed.</a:t>
            </a:r>
          </a:p>
          <a:p>
            <a:pPr marL="342900" indent="-342900">
              <a:buAutoNum type="arabicPeriod"/>
            </a:pPr>
            <a:r>
              <a:rPr lang="en-GB" sz="1600" dirty="0" smtClean="0"/>
              <a:t>The view details option will show you details for the circuit such as the from and to address.</a:t>
            </a:r>
          </a:p>
          <a:p>
            <a:pPr marL="342900" indent="-342900">
              <a:buAutoNum type="arabicPeriod"/>
            </a:pPr>
            <a:r>
              <a:rPr lang="en-GB" sz="1600" dirty="0" smtClean="0"/>
              <a:t>To apply a loopback, first select loopback from the dropdown. </a:t>
            </a:r>
          </a:p>
          <a:p>
            <a:endParaRPr lang="en-GB" sz="1600" dirty="0"/>
          </a:p>
          <a:p>
            <a:r>
              <a:rPr lang="en-GB" sz="1600" dirty="0" smtClean="0"/>
              <a:t>Note, if you don’t have the loopback option, contact your company administrator to request access.</a:t>
            </a:r>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12</a:t>
            </a:fld>
            <a:endParaRPr lang="en-GB"/>
          </a:p>
        </p:txBody>
      </p:sp>
      <p:sp>
        <p:nvSpPr>
          <p:cNvPr id="10" name="Oval 9"/>
          <p:cNvSpPr/>
          <p:nvPr/>
        </p:nvSpPr>
        <p:spPr>
          <a:xfrm>
            <a:off x="4259686" y="284420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11" name="Oval 10"/>
          <p:cNvSpPr/>
          <p:nvPr/>
        </p:nvSpPr>
        <p:spPr>
          <a:xfrm>
            <a:off x="5772619" y="3366480"/>
            <a:ext cx="2782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2" name="Oval 11"/>
          <p:cNvSpPr/>
          <p:nvPr/>
        </p:nvSpPr>
        <p:spPr>
          <a:xfrm>
            <a:off x="4259686" y="4064021"/>
            <a:ext cx="2782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Tree>
    <p:extLst>
      <p:ext uri="{BB962C8B-B14F-4D97-AF65-F5344CB8AC3E}">
        <p14:creationId xmlns:p14="http://schemas.microsoft.com/office/powerpoint/2010/main" val="353511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98810" y="1188021"/>
            <a:ext cx="7739341" cy="283966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Applying a loopback</a:t>
            </a:r>
            <a:endParaRPr lang="en-US" dirty="0"/>
          </a:p>
        </p:txBody>
      </p:sp>
      <p:sp>
        <p:nvSpPr>
          <p:cNvPr id="3" name="Content Placeholder 2"/>
          <p:cNvSpPr>
            <a:spLocks noGrp="1"/>
          </p:cNvSpPr>
          <p:nvPr>
            <p:ph idx="1"/>
          </p:nvPr>
        </p:nvSpPr>
        <p:spPr>
          <a:xfrm>
            <a:off x="504000" y="1188021"/>
            <a:ext cx="3743604" cy="4464000"/>
          </a:xfrm>
        </p:spPr>
        <p:txBody>
          <a:bodyPr/>
          <a:lstStyle/>
          <a:p>
            <a:r>
              <a:rPr lang="en-GB" sz="1600" dirty="0" smtClean="0"/>
              <a:t>As the loopback feature is intrusive, you’ll need to enter your PIN number at this stage.</a:t>
            </a:r>
          </a:p>
          <a:p>
            <a:endParaRPr lang="en-GB" sz="1600" dirty="0"/>
          </a:p>
          <a:p>
            <a:r>
              <a:rPr lang="en-GB" sz="1600" dirty="0" smtClean="0"/>
              <a:t>Enter your PIN and click ready.</a:t>
            </a:r>
          </a:p>
          <a:p>
            <a:endParaRPr lang="en-GB" sz="1600" dirty="0"/>
          </a:p>
          <a:p>
            <a:r>
              <a:rPr lang="en-GB" sz="1600" dirty="0" smtClean="0"/>
              <a:t>If you don’t have a PIN, please contact your company administrator.</a:t>
            </a:r>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13</a:t>
            </a:fld>
            <a:endParaRPr lang="en-GB"/>
          </a:p>
        </p:txBody>
      </p:sp>
      <p:sp>
        <p:nvSpPr>
          <p:cNvPr id="7" name="Rectangle 6"/>
          <p:cNvSpPr/>
          <p:nvPr/>
        </p:nvSpPr>
        <p:spPr>
          <a:xfrm>
            <a:off x="4421393" y="2517289"/>
            <a:ext cx="1344706" cy="6131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022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241899" y="1188021"/>
            <a:ext cx="3133725" cy="482917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Applying a loopback</a:t>
            </a:r>
            <a:endParaRPr lang="en-US" dirty="0"/>
          </a:p>
        </p:txBody>
      </p:sp>
      <p:sp>
        <p:nvSpPr>
          <p:cNvPr id="3" name="Content Placeholder 2"/>
          <p:cNvSpPr>
            <a:spLocks noGrp="1"/>
          </p:cNvSpPr>
          <p:nvPr>
            <p:ph idx="1"/>
          </p:nvPr>
        </p:nvSpPr>
        <p:spPr>
          <a:xfrm>
            <a:off x="503999" y="1188021"/>
            <a:ext cx="5208311" cy="4464000"/>
          </a:xfrm>
        </p:spPr>
        <p:txBody>
          <a:bodyPr/>
          <a:lstStyle/>
          <a:p>
            <a:r>
              <a:rPr lang="en-GB" sz="1600" dirty="0" smtClean="0"/>
              <a:t>Once you’ve entered your PIN, you’ll be returned to the diagnostics screen.</a:t>
            </a:r>
          </a:p>
          <a:p>
            <a:endParaRPr lang="en-GB" sz="1600" dirty="0"/>
          </a:p>
          <a:p>
            <a:r>
              <a:rPr lang="en-GB" sz="1600" dirty="0" smtClean="0"/>
              <a:t>From here, select apply loop from the loop test type dropdown.</a:t>
            </a:r>
          </a:p>
          <a:p>
            <a:endParaRPr lang="en-GB" sz="1600" dirty="0"/>
          </a:p>
          <a:p>
            <a:r>
              <a:rPr lang="en-GB" sz="1600" dirty="0" smtClean="0"/>
              <a:t>A check will now be ran to see if there are any open faults. If there are, you will be told and you won’t be allowed to apply the loopback.</a:t>
            </a:r>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14</a:t>
            </a:fld>
            <a:endParaRPr lang="en-GB"/>
          </a:p>
        </p:txBody>
      </p:sp>
      <p:sp>
        <p:nvSpPr>
          <p:cNvPr id="7" name="Rectangle 6"/>
          <p:cNvSpPr/>
          <p:nvPr/>
        </p:nvSpPr>
        <p:spPr>
          <a:xfrm>
            <a:off x="6464055" y="5345428"/>
            <a:ext cx="1344706" cy="3065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149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474927" y="1188021"/>
            <a:ext cx="5855955" cy="493642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Applying a loopback</a:t>
            </a:r>
            <a:endParaRPr lang="en-US" dirty="0"/>
          </a:p>
        </p:txBody>
      </p:sp>
      <p:sp>
        <p:nvSpPr>
          <p:cNvPr id="3" name="Content Placeholder 2"/>
          <p:cNvSpPr>
            <a:spLocks noGrp="1"/>
          </p:cNvSpPr>
          <p:nvPr>
            <p:ph idx="1"/>
          </p:nvPr>
        </p:nvSpPr>
        <p:spPr>
          <a:xfrm>
            <a:off x="504000" y="1188021"/>
            <a:ext cx="4584368" cy="4464000"/>
          </a:xfrm>
        </p:spPr>
        <p:txBody>
          <a:bodyPr/>
          <a:lstStyle/>
          <a:p>
            <a:r>
              <a:rPr lang="en-GB" sz="1600" dirty="0" smtClean="0"/>
              <a:t>You now need to provide intrusion consent and set the timeout parameters.</a:t>
            </a:r>
          </a:p>
          <a:p>
            <a:endParaRPr lang="en-GB" sz="1600" dirty="0"/>
          </a:p>
          <a:p>
            <a:pPr marL="342900" indent="-342900">
              <a:buAutoNum type="arabicPeriod"/>
            </a:pPr>
            <a:r>
              <a:rPr lang="en-GB" sz="1600" dirty="0" smtClean="0"/>
              <a:t>Make sure you inform your customer and receive intrusion consent first. If you have consent, click yes.</a:t>
            </a:r>
          </a:p>
          <a:p>
            <a:pPr marL="342900" indent="-342900">
              <a:buAutoNum type="arabicPeriod"/>
            </a:pPr>
            <a:r>
              <a:rPr lang="en-GB" sz="1600" dirty="0" smtClean="0"/>
              <a:t>Select the timeout value from the dropdown. This will be the amount of time the loop will be applied before it’s automatically removed.</a:t>
            </a:r>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15</a:t>
            </a:fld>
            <a:endParaRPr lang="en-GB"/>
          </a:p>
        </p:txBody>
      </p:sp>
      <p:sp>
        <p:nvSpPr>
          <p:cNvPr id="8" name="Oval 7"/>
          <p:cNvSpPr/>
          <p:nvPr/>
        </p:nvSpPr>
        <p:spPr>
          <a:xfrm>
            <a:off x="5278514" y="3512217"/>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9" name="Oval 8"/>
          <p:cNvSpPr/>
          <p:nvPr/>
        </p:nvSpPr>
        <p:spPr>
          <a:xfrm>
            <a:off x="5282013" y="4302395"/>
            <a:ext cx="2782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238583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905948" y="1099062"/>
            <a:ext cx="5723068" cy="492995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Applying a loopback</a:t>
            </a:r>
            <a:endParaRPr lang="en-US" dirty="0"/>
          </a:p>
        </p:txBody>
      </p:sp>
      <p:sp>
        <p:nvSpPr>
          <p:cNvPr id="3" name="Content Placeholder 2"/>
          <p:cNvSpPr>
            <a:spLocks noGrp="1"/>
          </p:cNvSpPr>
          <p:nvPr>
            <p:ph idx="1"/>
          </p:nvPr>
        </p:nvSpPr>
        <p:spPr>
          <a:xfrm>
            <a:off x="504000" y="1188021"/>
            <a:ext cx="4584368" cy="4464000"/>
          </a:xfrm>
        </p:spPr>
        <p:txBody>
          <a:bodyPr/>
          <a:lstStyle/>
          <a:p>
            <a:pPr marL="342900" indent="-342900">
              <a:buAutoNum type="arabicPeriod"/>
            </a:pPr>
            <a:r>
              <a:rPr lang="en-GB" sz="1600" dirty="0" smtClean="0"/>
              <a:t>Click the arrow to indicate which direction you want the loop applied. The arrow will turn pink when selected.</a:t>
            </a:r>
          </a:p>
          <a:p>
            <a:pPr marL="342900" indent="-342900">
              <a:buAutoNum type="arabicPeriod"/>
            </a:pPr>
            <a:r>
              <a:rPr lang="en-GB" sz="1600" dirty="0" smtClean="0"/>
              <a:t>Click run test.</a:t>
            </a:r>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16</a:t>
            </a:fld>
            <a:endParaRPr lang="en-GB"/>
          </a:p>
        </p:txBody>
      </p:sp>
      <p:sp>
        <p:nvSpPr>
          <p:cNvPr id="8" name="Oval 7"/>
          <p:cNvSpPr/>
          <p:nvPr/>
        </p:nvSpPr>
        <p:spPr>
          <a:xfrm>
            <a:off x="5975984" y="274888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9" name="Oval 8"/>
          <p:cNvSpPr/>
          <p:nvPr/>
        </p:nvSpPr>
        <p:spPr>
          <a:xfrm>
            <a:off x="5841752" y="4958612"/>
            <a:ext cx="2782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98829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Applying a loopback</a:t>
            </a:r>
            <a:endParaRPr lang="en-US" dirty="0"/>
          </a:p>
        </p:txBody>
      </p:sp>
      <p:sp>
        <p:nvSpPr>
          <p:cNvPr id="3" name="Content Placeholder 2"/>
          <p:cNvSpPr>
            <a:spLocks noGrp="1"/>
          </p:cNvSpPr>
          <p:nvPr>
            <p:ph idx="1"/>
          </p:nvPr>
        </p:nvSpPr>
        <p:spPr>
          <a:xfrm>
            <a:off x="504000" y="1392417"/>
            <a:ext cx="4379972" cy="4464000"/>
          </a:xfrm>
        </p:spPr>
        <p:txBody>
          <a:bodyPr/>
          <a:lstStyle/>
          <a:p>
            <a:r>
              <a:rPr lang="en-GB" sz="1600" dirty="0" smtClean="0"/>
              <a:t>A final warning message will be displayed telling you that the loopback will affect your end user’s service.</a:t>
            </a:r>
          </a:p>
          <a:p>
            <a:endParaRPr lang="en-GB" sz="1600" dirty="0"/>
          </a:p>
          <a:p>
            <a:r>
              <a:rPr lang="en-GB" sz="1600" dirty="0" smtClean="0"/>
              <a:t>If you have permission, click continue. </a:t>
            </a:r>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17</a:t>
            </a:fld>
            <a:endParaRPr lang="en-GB"/>
          </a:p>
        </p:txBody>
      </p:sp>
      <p:pic>
        <p:nvPicPr>
          <p:cNvPr id="5" name="Picture 4"/>
          <p:cNvPicPr>
            <a:picLocks noChangeAspect="1"/>
          </p:cNvPicPr>
          <p:nvPr/>
        </p:nvPicPr>
        <p:blipFill>
          <a:blip r:embed="rId2"/>
          <a:stretch>
            <a:fillRect/>
          </a:stretch>
        </p:blipFill>
        <p:spPr>
          <a:xfrm>
            <a:off x="5088368" y="1410748"/>
            <a:ext cx="6648226" cy="152314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831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Applying a loopback</a:t>
            </a:r>
            <a:endParaRPr lang="en-US" dirty="0"/>
          </a:p>
        </p:txBody>
      </p:sp>
      <p:sp>
        <p:nvSpPr>
          <p:cNvPr id="3" name="Content Placeholder 2"/>
          <p:cNvSpPr>
            <a:spLocks noGrp="1"/>
          </p:cNvSpPr>
          <p:nvPr>
            <p:ph idx="1"/>
          </p:nvPr>
        </p:nvSpPr>
        <p:spPr>
          <a:xfrm>
            <a:off x="504000" y="1392417"/>
            <a:ext cx="4379972" cy="4464000"/>
          </a:xfrm>
        </p:spPr>
        <p:txBody>
          <a:bodyPr/>
          <a:lstStyle/>
          <a:p>
            <a:r>
              <a:rPr lang="en-GB" sz="1600" dirty="0" smtClean="0"/>
              <a:t>You’ll now be taken to a screen confirming that the test is running. </a:t>
            </a:r>
          </a:p>
          <a:p>
            <a:endParaRPr lang="en-GB" sz="1600" dirty="0"/>
          </a:p>
          <a:p>
            <a:r>
              <a:rPr lang="en-GB" sz="1600" dirty="0" smtClean="0"/>
              <a:t>Click on the view diagnostics table to see the test status.</a:t>
            </a:r>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18</a:t>
            </a:fld>
            <a:endParaRPr lang="en-GB"/>
          </a:p>
        </p:txBody>
      </p:sp>
      <p:pic>
        <p:nvPicPr>
          <p:cNvPr id="6" name="Picture 5"/>
          <p:cNvPicPr>
            <a:picLocks noChangeAspect="1"/>
          </p:cNvPicPr>
          <p:nvPr/>
        </p:nvPicPr>
        <p:blipFill>
          <a:blip r:embed="rId2"/>
          <a:stretch>
            <a:fillRect/>
          </a:stretch>
        </p:blipFill>
        <p:spPr>
          <a:xfrm>
            <a:off x="5645919" y="1237643"/>
            <a:ext cx="6171859" cy="4773547"/>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6"/>
          <p:cNvSpPr/>
          <p:nvPr/>
        </p:nvSpPr>
        <p:spPr>
          <a:xfrm>
            <a:off x="6271708" y="3302598"/>
            <a:ext cx="1559859" cy="4518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708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Applying a loopback</a:t>
            </a:r>
            <a:endParaRPr lang="en-US" dirty="0"/>
          </a:p>
        </p:txBody>
      </p:sp>
      <p:sp>
        <p:nvSpPr>
          <p:cNvPr id="3" name="Content Placeholder 2"/>
          <p:cNvSpPr>
            <a:spLocks noGrp="1"/>
          </p:cNvSpPr>
          <p:nvPr>
            <p:ph idx="1"/>
          </p:nvPr>
        </p:nvSpPr>
        <p:spPr>
          <a:xfrm>
            <a:off x="504000" y="1392417"/>
            <a:ext cx="3992696" cy="4464000"/>
          </a:xfrm>
        </p:spPr>
        <p:txBody>
          <a:bodyPr/>
          <a:lstStyle/>
          <a:p>
            <a:r>
              <a:rPr lang="en-GB" sz="1600" dirty="0" smtClean="0"/>
              <a:t>Within the diagnostics table, you can see that the loopback was applied successfully.</a:t>
            </a:r>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19</a:t>
            </a:fld>
            <a:endParaRPr lang="en-GB"/>
          </a:p>
        </p:txBody>
      </p:sp>
      <p:pic>
        <p:nvPicPr>
          <p:cNvPr id="5" name="Picture 4"/>
          <p:cNvPicPr>
            <a:picLocks noChangeAspect="1"/>
          </p:cNvPicPr>
          <p:nvPr/>
        </p:nvPicPr>
        <p:blipFill>
          <a:blip r:embed="rId2"/>
          <a:stretch>
            <a:fillRect/>
          </a:stretch>
        </p:blipFill>
        <p:spPr>
          <a:xfrm>
            <a:off x="4572000" y="1392417"/>
            <a:ext cx="7464070" cy="2359609"/>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8174076" y="3186572"/>
            <a:ext cx="641881" cy="191330"/>
          </a:xfrm>
          <a:prstGeom prst="rect">
            <a:avLst/>
          </a:prstGeom>
        </p:spPr>
      </p:pic>
      <p:sp>
        <p:nvSpPr>
          <p:cNvPr id="8" name="Rectangle 7"/>
          <p:cNvSpPr/>
          <p:nvPr/>
        </p:nvSpPr>
        <p:spPr>
          <a:xfrm>
            <a:off x="4615032" y="3151992"/>
            <a:ext cx="7358231" cy="258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595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6300000" cy="4464000"/>
          </a:xfrm>
        </p:spPr>
        <p:txBody>
          <a:bodyPr/>
          <a:lstStyle/>
          <a:p>
            <a:r>
              <a:rPr lang="en-GB" b="1" dirty="0">
                <a:solidFill>
                  <a:schemeClr val="accent2"/>
                </a:solidFill>
                <a:latin typeface="+mj-lt"/>
              </a:rPr>
              <a:t>What’s in this User Guide?</a:t>
            </a:r>
          </a:p>
          <a:p>
            <a:r>
              <a:rPr lang="en-GB" dirty="0">
                <a:hlinkClick r:id="rId2" action="ppaction://hlinksldjump"/>
              </a:rPr>
              <a:t>p3 - </a:t>
            </a:r>
            <a:r>
              <a:rPr lang="en-GB" dirty="0">
                <a:hlinkClick r:id="rId3" action="ppaction://hlinksldjump"/>
              </a:rPr>
              <a:t>Version Control</a:t>
            </a:r>
            <a:endParaRPr lang="en-GB" dirty="0"/>
          </a:p>
          <a:p>
            <a:r>
              <a:rPr lang="en-GB" dirty="0">
                <a:hlinkClick r:id="rId2" action="ppaction://hlinksldjump"/>
              </a:rPr>
              <a:t>p4 - Introduction </a:t>
            </a:r>
            <a:endParaRPr lang="en-GB" dirty="0"/>
          </a:p>
          <a:p>
            <a:r>
              <a:rPr lang="en-GB" dirty="0" smtClean="0">
                <a:hlinkClick r:id="rId4" action="ppaction://hlinksldjump"/>
              </a:rPr>
              <a:t>p5 – How to launch the journey</a:t>
            </a:r>
            <a:endParaRPr lang="en-GB" dirty="0" smtClean="0"/>
          </a:p>
          <a:p>
            <a:r>
              <a:rPr lang="en-GB" dirty="0" smtClean="0">
                <a:hlinkClick r:id="rId5" action="ppaction://hlinksldjump"/>
              </a:rPr>
              <a:t>p12 Applying and removing a loopback</a:t>
            </a:r>
            <a:endParaRPr lang="en-GB" dirty="0" smtClean="0"/>
          </a:p>
          <a:p>
            <a:r>
              <a:rPr lang="en-GB" dirty="0" smtClean="0">
                <a:hlinkClick r:id="rId6" action="ppaction://hlinksldjump"/>
              </a:rPr>
              <a:t>p20 Removing a loopback</a:t>
            </a:r>
            <a:endParaRPr lang="en-GB" dirty="0" smtClean="0"/>
          </a:p>
          <a:p>
            <a:endParaRPr lang="en-US" dirty="0" smtClean="0"/>
          </a:p>
          <a:p>
            <a:endParaRPr lang="en-US" dirty="0"/>
          </a:p>
        </p:txBody>
      </p:sp>
      <p:sp>
        <p:nvSpPr>
          <p:cNvPr id="4" name="Slide Number Placeholder 3">
            <a:extLst>
              <a:ext uri="{FF2B5EF4-FFF2-40B4-BE49-F238E27FC236}">
                <a16:creationId xmlns:a16="http://schemas.microsoft.com/office/drawing/2014/main" xmlns=""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5" name="Picture 4"/>
          <p:cNvPicPr>
            <a:picLocks noChangeAspect="1"/>
          </p:cNvPicPr>
          <p:nvPr/>
        </p:nvPicPr>
        <p:blipFill rotWithShape="1">
          <a:blip r:embed="rId7"/>
          <a:srcRect t="776"/>
          <a:stretch/>
        </p:blipFill>
        <p:spPr>
          <a:xfrm>
            <a:off x="4967684" y="1188020"/>
            <a:ext cx="7018036" cy="456260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Removing a loopback</a:t>
            </a:r>
            <a:endParaRPr lang="en-US" dirty="0"/>
          </a:p>
        </p:txBody>
      </p:sp>
      <p:sp>
        <p:nvSpPr>
          <p:cNvPr id="3" name="Content Placeholder 2"/>
          <p:cNvSpPr>
            <a:spLocks noGrp="1"/>
          </p:cNvSpPr>
          <p:nvPr>
            <p:ph idx="1"/>
          </p:nvPr>
        </p:nvSpPr>
        <p:spPr>
          <a:xfrm>
            <a:off x="504000" y="1392417"/>
            <a:ext cx="3992696" cy="4464000"/>
          </a:xfrm>
        </p:spPr>
        <p:txBody>
          <a:bodyPr/>
          <a:lstStyle/>
          <a:p>
            <a:r>
              <a:rPr lang="en-GB" sz="1600" dirty="0" smtClean="0"/>
              <a:t>To remove a loopback, follow the steps in the previous example, but select remove loop in loop test type dropdown.</a:t>
            </a:r>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20</a:t>
            </a:fld>
            <a:endParaRPr lang="en-GB"/>
          </a:p>
        </p:txBody>
      </p:sp>
      <p:pic>
        <p:nvPicPr>
          <p:cNvPr id="6" name="Picture 5"/>
          <p:cNvPicPr>
            <a:picLocks noChangeAspect="1"/>
          </p:cNvPicPr>
          <p:nvPr/>
        </p:nvPicPr>
        <p:blipFill>
          <a:blip r:embed="rId2"/>
          <a:stretch>
            <a:fillRect/>
          </a:stretch>
        </p:blipFill>
        <p:spPr>
          <a:xfrm>
            <a:off x="6040586" y="1100292"/>
            <a:ext cx="4095750" cy="5048250"/>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p:cNvSpPr/>
          <p:nvPr/>
        </p:nvSpPr>
        <p:spPr>
          <a:xfrm>
            <a:off x="6250193" y="5533685"/>
            <a:ext cx="2004312" cy="258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622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Removing a loopback</a:t>
            </a:r>
            <a:endParaRPr lang="en-US" dirty="0"/>
          </a:p>
        </p:txBody>
      </p:sp>
      <p:sp>
        <p:nvSpPr>
          <p:cNvPr id="3" name="Content Placeholder 2"/>
          <p:cNvSpPr>
            <a:spLocks noGrp="1"/>
          </p:cNvSpPr>
          <p:nvPr>
            <p:ph idx="1"/>
          </p:nvPr>
        </p:nvSpPr>
        <p:spPr>
          <a:xfrm>
            <a:off x="504000" y="1392417"/>
            <a:ext cx="3992696" cy="4464000"/>
          </a:xfrm>
        </p:spPr>
        <p:txBody>
          <a:bodyPr/>
          <a:lstStyle/>
          <a:p>
            <a:pPr marL="342900" indent="-342900">
              <a:buAutoNum type="arabicPeriod"/>
            </a:pPr>
            <a:r>
              <a:rPr lang="en-GB" sz="1600" dirty="0" smtClean="0"/>
              <a:t>Select the arrow on the end where you’d like to remove the loop. The arrow will turn pink when selected.</a:t>
            </a:r>
          </a:p>
          <a:p>
            <a:pPr marL="342900" indent="-342900">
              <a:buAutoNum type="arabicPeriod"/>
            </a:pPr>
            <a:r>
              <a:rPr lang="en-GB" sz="1600" dirty="0" smtClean="0"/>
              <a:t>Click run test.</a:t>
            </a:r>
          </a:p>
          <a:p>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21</a:t>
            </a:fld>
            <a:endParaRPr lang="en-GB"/>
          </a:p>
        </p:txBody>
      </p:sp>
      <p:pic>
        <p:nvPicPr>
          <p:cNvPr id="5" name="Picture 4"/>
          <p:cNvPicPr>
            <a:picLocks noChangeAspect="1"/>
          </p:cNvPicPr>
          <p:nvPr/>
        </p:nvPicPr>
        <p:blipFill>
          <a:blip r:embed="rId2"/>
          <a:stretch>
            <a:fillRect/>
          </a:stretch>
        </p:blipFill>
        <p:spPr>
          <a:xfrm>
            <a:off x="5830645" y="1280588"/>
            <a:ext cx="5905355" cy="4766531"/>
          </a:xfrm>
          <a:prstGeom prst="rect">
            <a:avLst/>
          </a:prstGeom>
          <a:ln>
            <a:solidFill>
              <a:schemeClr val="tx1"/>
            </a:solidFill>
          </a:ln>
          <a:effectLst>
            <a:outerShdw blurRad="50800" dist="38100" dir="2700000" algn="tl" rotWithShape="0">
              <a:prstClr val="black">
                <a:alpha val="40000"/>
              </a:prstClr>
            </a:outerShdw>
          </a:effectLst>
        </p:spPr>
      </p:pic>
      <p:sp>
        <p:nvSpPr>
          <p:cNvPr id="7" name="Oval 6"/>
          <p:cNvSpPr/>
          <p:nvPr/>
        </p:nvSpPr>
        <p:spPr>
          <a:xfrm>
            <a:off x="10176392" y="274738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8" name="Oval 7"/>
          <p:cNvSpPr/>
          <p:nvPr/>
        </p:nvSpPr>
        <p:spPr>
          <a:xfrm>
            <a:off x="5691521" y="4969370"/>
            <a:ext cx="2782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3391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Removing a loopback</a:t>
            </a:r>
            <a:endParaRPr lang="en-US" dirty="0"/>
          </a:p>
        </p:txBody>
      </p:sp>
      <p:sp>
        <p:nvSpPr>
          <p:cNvPr id="3" name="Content Placeholder 2"/>
          <p:cNvSpPr>
            <a:spLocks noGrp="1"/>
          </p:cNvSpPr>
          <p:nvPr>
            <p:ph idx="1"/>
          </p:nvPr>
        </p:nvSpPr>
        <p:spPr>
          <a:xfrm>
            <a:off x="504000" y="1392417"/>
            <a:ext cx="3992696" cy="4464000"/>
          </a:xfrm>
        </p:spPr>
        <p:txBody>
          <a:bodyPr/>
          <a:lstStyle/>
          <a:p>
            <a:r>
              <a:rPr lang="en-GB" sz="1600" dirty="0"/>
              <a:t>You’ll now be taken to a screen confirming that the test is running. </a:t>
            </a:r>
          </a:p>
          <a:p>
            <a:endParaRPr lang="en-GB" sz="1600" dirty="0"/>
          </a:p>
          <a:p>
            <a:r>
              <a:rPr lang="en-GB" sz="1600" dirty="0"/>
              <a:t>Click on the view diagnostics table to see the test status</a:t>
            </a:r>
            <a:r>
              <a:rPr lang="en-GB" sz="1600" dirty="0" smtClean="0"/>
              <a:t>.</a:t>
            </a:r>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22</a:t>
            </a:fld>
            <a:endParaRPr lang="en-GB"/>
          </a:p>
        </p:txBody>
      </p:sp>
      <p:pic>
        <p:nvPicPr>
          <p:cNvPr id="6" name="Picture 5"/>
          <p:cNvPicPr>
            <a:picLocks noChangeAspect="1"/>
          </p:cNvPicPr>
          <p:nvPr/>
        </p:nvPicPr>
        <p:blipFill>
          <a:blip r:embed="rId2"/>
          <a:stretch>
            <a:fillRect/>
          </a:stretch>
        </p:blipFill>
        <p:spPr>
          <a:xfrm>
            <a:off x="5145918" y="1392417"/>
            <a:ext cx="6733773" cy="463734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5719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96696" y="1392417"/>
            <a:ext cx="7542903" cy="2682191"/>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smtClean="0"/>
              <a:t>Removing a loopback</a:t>
            </a:r>
            <a:endParaRPr lang="en-US" dirty="0"/>
          </a:p>
        </p:txBody>
      </p:sp>
      <p:sp>
        <p:nvSpPr>
          <p:cNvPr id="3" name="Content Placeholder 2"/>
          <p:cNvSpPr>
            <a:spLocks noGrp="1"/>
          </p:cNvSpPr>
          <p:nvPr>
            <p:ph idx="1"/>
          </p:nvPr>
        </p:nvSpPr>
        <p:spPr>
          <a:xfrm>
            <a:off x="504000" y="1392417"/>
            <a:ext cx="3992696" cy="4464000"/>
          </a:xfrm>
        </p:spPr>
        <p:txBody>
          <a:bodyPr/>
          <a:lstStyle/>
          <a:p>
            <a:r>
              <a:rPr lang="en-GB" sz="1600" dirty="0"/>
              <a:t>Within the diagnostics table, you can see that the loopback was </a:t>
            </a:r>
            <a:r>
              <a:rPr lang="en-GB" sz="1600" dirty="0" smtClean="0"/>
              <a:t>removed successfully</a:t>
            </a:r>
            <a:r>
              <a:rPr lang="en-GB" sz="1600" dirty="0"/>
              <a:t>.</a:t>
            </a:r>
          </a:p>
          <a:p>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23</a:t>
            </a:fld>
            <a:endParaRPr lang="en-GB"/>
          </a:p>
        </p:txBody>
      </p:sp>
      <p:pic>
        <p:nvPicPr>
          <p:cNvPr id="7" name="Picture 6"/>
          <p:cNvPicPr>
            <a:picLocks noChangeAspect="1"/>
          </p:cNvPicPr>
          <p:nvPr/>
        </p:nvPicPr>
        <p:blipFill>
          <a:blip r:embed="rId3"/>
          <a:stretch>
            <a:fillRect/>
          </a:stretch>
        </p:blipFill>
        <p:spPr>
          <a:xfrm>
            <a:off x="8119651" y="3190864"/>
            <a:ext cx="600427" cy="230070"/>
          </a:xfrm>
          <a:prstGeom prst="rect">
            <a:avLst/>
          </a:prstGeom>
        </p:spPr>
      </p:pic>
      <p:pic>
        <p:nvPicPr>
          <p:cNvPr id="8" name="Picture 7"/>
          <p:cNvPicPr>
            <a:picLocks noChangeAspect="1"/>
          </p:cNvPicPr>
          <p:nvPr/>
        </p:nvPicPr>
        <p:blipFill>
          <a:blip r:embed="rId4"/>
          <a:stretch>
            <a:fillRect/>
          </a:stretch>
        </p:blipFill>
        <p:spPr>
          <a:xfrm>
            <a:off x="8122852" y="3455690"/>
            <a:ext cx="698419" cy="284312"/>
          </a:xfrm>
          <a:prstGeom prst="rect">
            <a:avLst/>
          </a:prstGeom>
        </p:spPr>
      </p:pic>
      <p:sp>
        <p:nvSpPr>
          <p:cNvPr id="9" name="Rectangle 8"/>
          <p:cNvSpPr/>
          <p:nvPr/>
        </p:nvSpPr>
        <p:spPr>
          <a:xfrm>
            <a:off x="4593516" y="3162750"/>
            <a:ext cx="7358231" cy="258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534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27170625"/>
              </p:ext>
            </p:extLst>
          </p:nvPr>
        </p:nvGraphicFramePr>
        <p:xfrm>
          <a:off x="503238" y="1511300"/>
          <a:ext cx="11233149" cy="1050630"/>
        </p:xfrm>
        <a:graphic>
          <a:graphicData uri="http://schemas.openxmlformats.org/drawingml/2006/table">
            <a:tbl>
              <a:tblPr firstRow="1" bandRow="1">
                <a:tableStyleId>{5C22544A-7EE6-4342-B048-85BDC9FD1C3A}</a:tableStyleId>
              </a:tblPr>
              <a:tblGrid>
                <a:gridCol w="1090998">
                  <a:extLst>
                    <a:ext uri="{9D8B030D-6E8A-4147-A177-3AD203B41FA5}">
                      <a16:colId xmlns:a16="http://schemas.microsoft.com/office/drawing/2014/main" xmlns="" val="20000"/>
                    </a:ext>
                  </a:extLst>
                </a:gridCol>
                <a:gridCol w="6397768">
                  <a:extLst>
                    <a:ext uri="{9D8B030D-6E8A-4147-A177-3AD203B41FA5}">
                      <a16:colId xmlns:a16="http://schemas.microsoft.com/office/drawing/2014/main" xmlns="" val="20001"/>
                    </a:ext>
                  </a:extLst>
                </a:gridCol>
                <a:gridCol w="3744383">
                  <a:extLst>
                    <a:ext uri="{9D8B030D-6E8A-4147-A177-3AD203B41FA5}">
                      <a16:colId xmlns:a16="http://schemas.microsoft.com/office/drawing/2014/main" xmlns="" val="20002"/>
                    </a:ext>
                  </a:extLst>
                </a:gridCol>
              </a:tblGrid>
              <a:tr h="344560">
                <a:tc>
                  <a:txBody>
                    <a:bodyPr/>
                    <a:lstStyle/>
                    <a:p>
                      <a:r>
                        <a:rPr lang="en-GB" sz="1500" dirty="0"/>
                        <a:t>Date</a:t>
                      </a:r>
                    </a:p>
                  </a:txBody>
                  <a:tcPr marL="124503" marR="124503" marT="60805" marB="60805"/>
                </a:tc>
                <a:tc>
                  <a:txBody>
                    <a:bodyPr/>
                    <a:lstStyle/>
                    <a:p>
                      <a:r>
                        <a:rPr lang="en-GB" sz="1500" dirty="0"/>
                        <a:t>Change</a:t>
                      </a:r>
                    </a:p>
                  </a:txBody>
                  <a:tcPr marL="124503" marR="124503" marT="60805" marB="60805"/>
                </a:tc>
                <a:tc>
                  <a:txBody>
                    <a:bodyPr/>
                    <a:lstStyle/>
                    <a:p>
                      <a:r>
                        <a:rPr lang="en-GB" sz="1500" dirty="0"/>
                        <a:t>Version</a:t>
                      </a:r>
                    </a:p>
                  </a:txBody>
                  <a:tcPr marL="124503" marR="124503" marT="60805" marB="60805"/>
                </a:tc>
                <a:extLst>
                  <a:ext uri="{0D108BD9-81ED-4DB2-BD59-A6C34878D82A}">
                    <a16:rowId xmlns:a16="http://schemas.microsoft.com/office/drawing/2014/main" xmlns="" val="10000"/>
                  </a:ext>
                </a:extLst>
              </a:tr>
              <a:tr h="344560">
                <a:tc>
                  <a:txBody>
                    <a:bodyPr/>
                    <a:lstStyle/>
                    <a:p>
                      <a:r>
                        <a:rPr lang="en-GB" sz="1500" smtClean="0"/>
                        <a:t>15/03/18</a:t>
                      </a:r>
                      <a:endParaRPr lang="en-GB" sz="1500" dirty="0"/>
                    </a:p>
                  </a:txBody>
                  <a:tcPr marL="124503" marR="124503" marT="60805" marB="60805"/>
                </a:tc>
                <a:tc>
                  <a:txBody>
                    <a:bodyPr/>
                    <a:lstStyle/>
                    <a:p>
                      <a:r>
                        <a:rPr lang="en-GB" sz="1500" dirty="0"/>
                        <a:t>User</a:t>
                      </a:r>
                      <a:r>
                        <a:rPr lang="en-GB" sz="1500" baseline="0" dirty="0"/>
                        <a:t> Guide </a:t>
                      </a:r>
                      <a:r>
                        <a:rPr lang="en-GB" sz="1500" dirty="0"/>
                        <a:t>Published.</a:t>
                      </a:r>
                    </a:p>
                  </a:txBody>
                  <a:tcPr marL="124503" marR="124503" marT="60805" marB="60805"/>
                </a:tc>
                <a:tc>
                  <a:txBody>
                    <a:bodyPr/>
                    <a:lstStyle/>
                    <a:p>
                      <a:r>
                        <a:rPr lang="en-GB" sz="1500" dirty="0"/>
                        <a:t>1</a:t>
                      </a:r>
                    </a:p>
                  </a:txBody>
                  <a:tcPr marL="124503" marR="124503" marT="60805" marB="60805"/>
                </a:tc>
                <a:extLst>
                  <a:ext uri="{0D108BD9-81ED-4DB2-BD59-A6C34878D82A}">
                    <a16:rowId xmlns:a16="http://schemas.microsoft.com/office/drawing/2014/main" xmlns="" val="10001"/>
                  </a:ext>
                </a:extLst>
              </a:tr>
              <a:tr h="344560">
                <a:tc>
                  <a:txBody>
                    <a:bodyPr/>
                    <a:lstStyle/>
                    <a:p>
                      <a:r>
                        <a:rPr lang="en-GB" sz="1500" dirty="0" smtClean="0"/>
                        <a:t>10/05/18</a:t>
                      </a:r>
                      <a:endParaRPr lang="en-GB" sz="1500" dirty="0"/>
                    </a:p>
                  </a:txBody>
                  <a:tcPr marL="124503" marR="124503" marT="60805" marB="60805"/>
                </a:tc>
                <a:tc>
                  <a:txBody>
                    <a:bodyPr/>
                    <a:lstStyle/>
                    <a:p>
                      <a:r>
                        <a:rPr lang="en-GB" sz="1500" dirty="0" smtClean="0"/>
                        <a:t>Added Loopback scenarios for open fault</a:t>
                      </a:r>
                      <a:endParaRPr lang="en-GB" sz="1500" dirty="0"/>
                    </a:p>
                  </a:txBody>
                  <a:tcPr marL="124503" marR="124503" marT="60805" marB="60805"/>
                </a:tc>
                <a:tc>
                  <a:txBody>
                    <a:bodyPr/>
                    <a:lstStyle/>
                    <a:p>
                      <a:r>
                        <a:rPr lang="en-GB" sz="1500" dirty="0" smtClean="0"/>
                        <a:t>1.1</a:t>
                      </a:r>
                      <a:endParaRPr lang="en-GB" sz="1500" dirty="0"/>
                    </a:p>
                  </a:txBody>
                  <a:tcPr marL="124503" marR="124503" marT="60805" marB="60805"/>
                </a:tc>
              </a:tr>
            </a:tbl>
          </a:graphicData>
        </a:graphic>
      </p:graphicFrame>
      <p:sp>
        <p:nvSpPr>
          <p:cNvPr id="3" name="Slide Number Placeholder 2">
            <a:extLst>
              <a:ext uri="{FF2B5EF4-FFF2-40B4-BE49-F238E27FC236}">
                <a16:creationId xmlns:a16="http://schemas.microsoft.com/office/drawing/2014/main" xmlns=""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504000" y="1188021"/>
            <a:ext cx="6263884" cy="4464000"/>
          </a:xfrm>
        </p:spPr>
        <p:txBody>
          <a:bodyPr/>
          <a:lstStyle/>
          <a:p>
            <a:r>
              <a:rPr lang="en-GB" sz="1600" b="1" dirty="0" smtClean="0">
                <a:solidFill>
                  <a:schemeClr val="accent2"/>
                </a:solidFill>
                <a:latin typeface="+mj-lt"/>
              </a:rPr>
              <a:t>Loopback</a:t>
            </a:r>
            <a:endParaRPr lang="en-GB" sz="1600" b="1" dirty="0">
              <a:solidFill>
                <a:schemeClr val="accent2"/>
              </a:solidFill>
              <a:latin typeface="+mj-lt"/>
            </a:endParaRPr>
          </a:p>
          <a:p>
            <a:endParaRPr lang="en-GB" sz="1600" dirty="0" smtClean="0"/>
          </a:p>
          <a:p>
            <a:r>
              <a:rPr lang="en-GB" sz="1600" dirty="0" smtClean="0"/>
              <a:t>You can apply and remove a loopback to help you diagnose and fault your service from the new Business Zone journey. This can only be done </a:t>
            </a:r>
            <a:r>
              <a:rPr lang="en-GB" sz="1600" dirty="0" smtClean="0"/>
              <a:t>for Ethernet </a:t>
            </a:r>
            <a:r>
              <a:rPr lang="en-GB" sz="1600" dirty="0" err="1" smtClean="0"/>
              <a:t>cirscuits</a:t>
            </a:r>
            <a:r>
              <a:rPr lang="en-GB" sz="1600" smtClean="0"/>
              <a:t> with </a:t>
            </a:r>
            <a:r>
              <a:rPr lang="en-GB" sz="1600" dirty="0" smtClean="0"/>
              <a:t>EAD, Wholesale Mobile Connect circuits and only </a:t>
            </a:r>
            <a:r>
              <a:rPr lang="en-GB" sz="1600" dirty="0" smtClean="0"/>
              <a:t>if </a:t>
            </a:r>
            <a:r>
              <a:rPr lang="en-GB" sz="1600" dirty="0" smtClean="0"/>
              <a:t>there’s no open faults on your service.</a:t>
            </a:r>
          </a:p>
          <a:p>
            <a:endParaRPr lang="en-GB" sz="1600" dirty="0" smtClean="0"/>
          </a:p>
          <a:p>
            <a:r>
              <a:rPr lang="en-GB" sz="1600" dirty="0" smtClean="0"/>
              <a:t>This </a:t>
            </a:r>
            <a:r>
              <a:rPr lang="en-GB" sz="1600" dirty="0"/>
              <a:t>is an intrusive </a:t>
            </a:r>
            <a:r>
              <a:rPr lang="en-GB" sz="1600" dirty="0" smtClean="0"/>
              <a:t>action that allows </a:t>
            </a:r>
            <a:r>
              <a:rPr lang="en-GB" sz="1600" dirty="0"/>
              <a:t>you to apply a loop at a port or on a VLAN to send and receive traffic towards </a:t>
            </a:r>
            <a:r>
              <a:rPr lang="en-GB" sz="1600" dirty="0" smtClean="0"/>
              <a:t>or from the BT network. </a:t>
            </a:r>
            <a:r>
              <a:rPr lang="en-GB" sz="1600" dirty="0"/>
              <a:t>This will </a:t>
            </a:r>
            <a:r>
              <a:rPr lang="en-GB" sz="1600" dirty="0" smtClean="0"/>
              <a:t>help you identify </a:t>
            </a:r>
            <a:r>
              <a:rPr lang="en-GB" sz="1600" dirty="0"/>
              <a:t>if the root cause of the fault exists on the </a:t>
            </a:r>
            <a:r>
              <a:rPr lang="en-GB" sz="1600" dirty="0" smtClean="0"/>
              <a:t>BT Network or with your equipment / setup. </a:t>
            </a:r>
          </a:p>
          <a:p>
            <a:endParaRPr lang="en-GB" sz="1600" dirty="0"/>
          </a:p>
          <a:p>
            <a:r>
              <a:rPr lang="en-GB" sz="1600" b="1" dirty="0" smtClean="0"/>
              <a:t>Please note, by </a:t>
            </a:r>
            <a:r>
              <a:rPr lang="en-GB" sz="1600" b="1" dirty="0"/>
              <a:t>applying a loopback you will disconnect the service for your end Customer. </a:t>
            </a:r>
            <a:r>
              <a:rPr lang="en-GB" sz="1600" dirty="0" smtClean="0"/>
              <a:t>As such, </a:t>
            </a:r>
            <a:r>
              <a:rPr lang="en-GB" sz="1600" dirty="0"/>
              <a:t>ONLY </a:t>
            </a:r>
            <a:r>
              <a:rPr lang="en-GB" sz="1600" dirty="0" smtClean="0"/>
              <a:t>users with a PIN </a:t>
            </a:r>
            <a:r>
              <a:rPr lang="en-GB" sz="1600" dirty="0"/>
              <a:t>can </a:t>
            </a:r>
            <a:r>
              <a:rPr lang="en-GB" sz="1600" dirty="0" smtClean="0"/>
              <a:t>apply loopbacks.</a:t>
            </a:r>
            <a:endParaRPr lang="en-GB" sz="1600" b="1" dirty="0" smtClean="0"/>
          </a:p>
          <a:p>
            <a:endParaRPr lang="en-GB" sz="1600" dirty="0"/>
          </a:p>
          <a:p>
            <a:r>
              <a:rPr lang="en-GB" sz="1600" dirty="0" smtClean="0"/>
              <a:t>Once </a:t>
            </a:r>
            <a:r>
              <a:rPr lang="en-GB" sz="1600" dirty="0"/>
              <a:t>you apply the loop you need to also remove it to resume your end Customers service. </a:t>
            </a:r>
            <a:r>
              <a:rPr lang="en-US" sz="1600" dirty="0" smtClean="0"/>
              <a:t>This can also be done via the new diagnostics journey.</a:t>
            </a:r>
            <a:endParaRPr lang="en-GB" sz="1600" dirty="0"/>
          </a:p>
        </p:txBody>
      </p:sp>
      <p:sp>
        <p:nvSpPr>
          <p:cNvPr id="4" name="Slide Number Placeholder 3">
            <a:extLst>
              <a:ext uri="{FF2B5EF4-FFF2-40B4-BE49-F238E27FC236}">
                <a16:creationId xmlns="" xmlns:a16="http://schemas.microsoft.com/office/drawing/2014/main" id="{34B0E807-2427-4575-ADA0-83E47C31CDD6}"/>
              </a:ext>
            </a:extLst>
          </p:cNvPr>
          <p:cNvSpPr>
            <a:spLocks noGrp="1"/>
          </p:cNvSpPr>
          <p:nvPr>
            <p:ph type="sldNum" sz="quarter" idx="12"/>
          </p:nvPr>
        </p:nvSpPr>
        <p:spPr/>
        <p:txBody>
          <a:bodyPr/>
          <a:lstStyle/>
          <a:p>
            <a:fld id="{0B868178-02AE-42FC-958D-6B8F13B60175}" type="slidenum">
              <a:rPr lang="en-GB" smtClean="0"/>
              <a:t>4</a:t>
            </a:fld>
            <a:endParaRPr lang="en-GB"/>
          </a:p>
        </p:txBody>
      </p:sp>
      <p:pic>
        <p:nvPicPr>
          <p:cNvPr id="8" name="Picture 7"/>
          <p:cNvPicPr>
            <a:picLocks noChangeAspect="1"/>
          </p:cNvPicPr>
          <p:nvPr/>
        </p:nvPicPr>
        <p:blipFill>
          <a:blip r:embed="rId2"/>
          <a:stretch>
            <a:fillRect/>
          </a:stretch>
        </p:blipFill>
        <p:spPr>
          <a:xfrm>
            <a:off x="7271940" y="1053330"/>
            <a:ext cx="3834329" cy="510324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892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launch the diagnostics journey</a:t>
            </a:r>
            <a:endParaRPr lang="en-US" dirty="0"/>
          </a:p>
        </p:txBody>
      </p:sp>
      <p:sp>
        <p:nvSpPr>
          <p:cNvPr id="3" name="Content Placeholder 2"/>
          <p:cNvSpPr>
            <a:spLocks noGrp="1"/>
          </p:cNvSpPr>
          <p:nvPr>
            <p:ph idx="1"/>
          </p:nvPr>
        </p:nvSpPr>
        <p:spPr>
          <a:xfrm>
            <a:off x="504000" y="1188021"/>
            <a:ext cx="4823724" cy="4464000"/>
          </a:xfrm>
        </p:spPr>
        <p:txBody>
          <a:bodyPr/>
          <a:lstStyle/>
          <a:p>
            <a:r>
              <a:rPr lang="en-GB" sz="1600" b="1" dirty="0" smtClean="0">
                <a:solidFill>
                  <a:schemeClr val="accent2"/>
                </a:solidFill>
                <a:latin typeface="+mj-lt"/>
              </a:rPr>
              <a:t>Step 1. Login to BT Wholesale.com</a:t>
            </a:r>
            <a:endParaRPr lang="en-GB" sz="1600" b="1" dirty="0">
              <a:solidFill>
                <a:schemeClr val="accent2"/>
              </a:solidFill>
              <a:latin typeface="+mj-lt"/>
            </a:endParaRPr>
          </a:p>
          <a:p>
            <a:endParaRPr lang="en-GB" sz="1600" dirty="0" smtClean="0"/>
          </a:p>
          <a:p>
            <a:r>
              <a:rPr lang="en-GB" sz="1600" dirty="0" smtClean="0"/>
              <a:t>To launch the diagnostics journey, go to </a:t>
            </a:r>
            <a:r>
              <a:rPr lang="en-GB" sz="1600" dirty="0" smtClean="0">
                <a:hlinkClick r:id="rId2"/>
              </a:rPr>
              <a:t>www.btwholesale.com</a:t>
            </a:r>
            <a:r>
              <a:rPr lang="en-GB" sz="1600" dirty="0" smtClean="0"/>
              <a:t> and login using your username and password.</a:t>
            </a:r>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5</a:t>
            </a:fld>
            <a:endParaRPr lang="en-GB"/>
          </a:p>
        </p:txBody>
      </p:sp>
      <p:pic>
        <p:nvPicPr>
          <p:cNvPr id="6" name="Picture 2">
            <a:extLst>
              <a:ext uri="{FF2B5EF4-FFF2-40B4-BE49-F238E27FC236}">
                <a16:creationId xmlns:a16="http://schemas.microsoft.com/office/drawing/2014/main" xmlns="" id="{8F1569CD-E834-C64D-8567-C4A9947F4A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15756" y="1404045"/>
            <a:ext cx="6280011" cy="38164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5023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017811" y="1188021"/>
            <a:ext cx="6909693" cy="2592288"/>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journey</a:t>
            </a:r>
          </a:p>
        </p:txBody>
      </p:sp>
      <p:sp>
        <p:nvSpPr>
          <p:cNvPr id="3" name="Content Placeholder 2"/>
          <p:cNvSpPr>
            <a:spLocks noGrp="1"/>
          </p:cNvSpPr>
          <p:nvPr>
            <p:ph idx="1"/>
          </p:nvPr>
        </p:nvSpPr>
        <p:spPr>
          <a:xfrm>
            <a:off x="504000" y="1188021"/>
            <a:ext cx="4319668" cy="4464000"/>
          </a:xfrm>
        </p:spPr>
        <p:txBody>
          <a:bodyPr/>
          <a:lstStyle/>
          <a:p>
            <a:r>
              <a:rPr lang="en-GB" sz="1600" b="1" dirty="0" smtClean="0">
                <a:solidFill>
                  <a:schemeClr val="accent2"/>
                </a:solidFill>
                <a:latin typeface="+mj-lt"/>
              </a:rPr>
              <a:t>Step 2. Search for your circuit</a:t>
            </a:r>
            <a:endParaRPr lang="en-GB" sz="1600" b="1" dirty="0">
              <a:solidFill>
                <a:schemeClr val="accent2"/>
              </a:solidFill>
              <a:latin typeface="+mj-lt"/>
            </a:endParaRPr>
          </a:p>
          <a:p>
            <a:endParaRPr lang="en-GB" sz="1600" dirty="0" smtClean="0"/>
          </a:p>
          <a:p>
            <a:r>
              <a:rPr lang="en-GB" sz="1600" dirty="0" smtClean="0"/>
              <a:t>You’ll now see the Business Zone dashboard.</a:t>
            </a:r>
          </a:p>
          <a:p>
            <a:endParaRPr lang="en-GB" sz="1600" dirty="0"/>
          </a:p>
          <a:p>
            <a:r>
              <a:rPr lang="en-GB" sz="1600" dirty="0" smtClean="0"/>
              <a:t>Please note, if you don’t see the Business Zone dashboard, you’ll need to contact your company administrator for access.</a:t>
            </a:r>
          </a:p>
          <a:p>
            <a:endParaRPr lang="en-GB" sz="1600" dirty="0"/>
          </a:p>
          <a:p>
            <a:r>
              <a:rPr lang="en-GB" sz="1600" dirty="0" smtClean="0"/>
              <a:t>There are multiple ways to search for a circuit, but the easiest way is to enter the service ID (e.g. ETHC12345678) in the search field at the top of the screen. </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6</a:t>
            </a:fld>
            <a:endParaRPr lang="en-GB"/>
          </a:p>
        </p:txBody>
      </p:sp>
      <p:sp>
        <p:nvSpPr>
          <p:cNvPr id="7" name="Rectangle 6"/>
          <p:cNvSpPr/>
          <p:nvPr/>
        </p:nvSpPr>
        <p:spPr>
          <a:xfrm>
            <a:off x="6767884" y="1980109"/>
            <a:ext cx="30243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319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32113" y="1130653"/>
            <a:ext cx="7199932" cy="1397002"/>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journey</a:t>
            </a:r>
          </a:p>
        </p:txBody>
      </p:sp>
      <p:sp>
        <p:nvSpPr>
          <p:cNvPr id="3" name="Content Placeholder 2"/>
          <p:cNvSpPr>
            <a:spLocks noGrp="1"/>
          </p:cNvSpPr>
          <p:nvPr>
            <p:ph idx="1"/>
          </p:nvPr>
        </p:nvSpPr>
        <p:spPr>
          <a:xfrm>
            <a:off x="504000" y="1188021"/>
            <a:ext cx="4319668" cy="4464000"/>
          </a:xfrm>
        </p:spPr>
        <p:txBody>
          <a:bodyPr/>
          <a:lstStyle/>
          <a:p>
            <a:r>
              <a:rPr lang="en-GB" sz="1600" b="1" dirty="0" smtClean="0">
                <a:solidFill>
                  <a:schemeClr val="accent2"/>
                </a:solidFill>
                <a:latin typeface="+mj-lt"/>
              </a:rPr>
              <a:t>Step 2. Search for your circuit</a:t>
            </a:r>
            <a:endParaRPr lang="en-GB" sz="1600" b="1" dirty="0">
              <a:solidFill>
                <a:schemeClr val="accent2"/>
              </a:solidFill>
              <a:latin typeface="+mj-lt"/>
            </a:endParaRPr>
          </a:p>
          <a:p>
            <a:endParaRPr lang="en-GB" sz="1600" dirty="0" smtClean="0"/>
          </a:p>
          <a:p>
            <a:r>
              <a:rPr lang="en-GB" sz="1600" dirty="0" smtClean="0"/>
              <a:t>As you’re typing in the reference, the search will provide a list of assets matching your criteria.</a:t>
            </a:r>
          </a:p>
          <a:p>
            <a:endParaRPr lang="en-GB" sz="1600" dirty="0"/>
          </a:p>
          <a:p>
            <a:pPr marL="342900" indent="-342900">
              <a:buAutoNum type="arabicPeriod"/>
            </a:pPr>
            <a:r>
              <a:rPr lang="en-GB" sz="1600" dirty="0" smtClean="0"/>
              <a:t>Clicking the reference will show you the service </a:t>
            </a:r>
            <a:r>
              <a:rPr lang="en-GB" sz="1600" dirty="0" err="1" smtClean="0"/>
              <a:t>quickview</a:t>
            </a:r>
            <a:r>
              <a:rPr lang="en-GB" sz="1600" dirty="0" smtClean="0"/>
              <a:t>. </a:t>
            </a:r>
          </a:p>
          <a:p>
            <a:pPr marL="342900" indent="-342900">
              <a:buAutoNum type="arabicPeriod"/>
            </a:pPr>
            <a:r>
              <a:rPr lang="en-GB" sz="1600" dirty="0" smtClean="0"/>
              <a:t>The view details option will take you to the view asset screen where you can see in-depth details of your service.</a:t>
            </a:r>
          </a:p>
          <a:p>
            <a:pPr marL="342900" indent="-342900">
              <a:buAutoNum type="arabicPeriod"/>
            </a:pPr>
            <a:r>
              <a:rPr lang="en-GB" sz="1600" dirty="0" smtClean="0"/>
              <a:t>Clicking the magnifying glass will take you to the search results on Business Zone.</a:t>
            </a:r>
          </a:p>
          <a:p>
            <a:endParaRPr lang="en-GB" sz="1600" dirty="0"/>
          </a:p>
          <a:p>
            <a:r>
              <a:rPr lang="en-GB" sz="1600" dirty="0" smtClean="0"/>
              <a:t>The fastest and easiest way to begin diagnosing a fault accessing the option from the </a:t>
            </a:r>
            <a:r>
              <a:rPr lang="en-GB" sz="1600" dirty="0" err="1" smtClean="0"/>
              <a:t>quickview</a:t>
            </a:r>
            <a:r>
              <a:rPr lang="en-GB" sz="1600" dirty="0" smtClean="0"/>
              <a:t>. So simply click on the reference.</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7</a:t>
            </a:fld>
            <a:endParaRPr lang="en-GB"/>
          </a:p>
        </p:txBody>
      </p:sp>
      <p:sp>
        <p:nvSpPr>
          <p:cNvPr id="8" name="Oval 7"/>
          <p:cNvSpPr/>
          <p:nvPr/>
        </p:nvSpPr>
        <p:spPr>
          <a:xfrm>
            <a:off x="6631179" y="2008627"/>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9" name="Oval 8"/>
          <p:cNvSpPr/>
          <p:nvPr/>
        </p:nvSpPr>
        <p:spPr>
          <a:xfrm>
            <a:off x="8989225" y="203849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
        <p:nvSpPr>
          <p:cNvPr id="10" name="Oval 9"/>
          <p:cNvSpPr/>
          <p:nvPr/>
        </p:nvSpPr>
        <p:spPr>
          <a:xfrm>
            <a:off x="9223616" y="154806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Tree>
    <p:extLst>
      <p:ext uri="{BB962C8B-B14F-4D97-AF65-F5344CB8AC3E}">
        <p14:creationId xmlns:p14="http://schemas.microsoft.com/office/powerpoint/2010/main" val="54167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915241" y="1078979"/>
            <a:ext cx="6606594" cy="4069482"/>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journey</a:t>
            </a:r>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3. Diagnose action</a:t>
            </a:r>
            <a:endParaRPr lang="en-GB" sz="1600" b="1" dirty="0">
              <a:solidFill>
                <a:schemeClr val="accent2"/>
              </a:solidFill>
              <a:latin typeface="+mj-lt"/>
            </a:endParaRPr>
          </a:p>
          <a:p>
            <a:endParaRPr lang="en-GB" sz="1600" dirty="0" smtClean="0"/>
          </a:p>
          <a:p>
            <a:r>
              <a:rPr lang="en-GB" sz="1600" dirty="0" smtClean="0"/>
              <a:t>Once the </a:t>
            </a:r>
            <a:r>
              <a:rPr lang="en-GB" sz="1600" dirty="0" err="1" smtClean="0"/>
              <a:t>quickview</a:t>
            </a:r>
            <a:r>
              <a:rPr lang="en-GB" sz="1600" dirty="0" smtClean="0"/>
              <a:t> is displayed, select ‘Diagnose’ from the dropdown. </a:t>
            </a:r>
          </a:p>
          <a:p>
            <a:endParaRPr lang="en-GB" sz="1600" dirty="0"/>
          </a:p>
          <a:p>
            <a:r>
              <a:rPr lang="en-GB" sz="1600" dirty="0" smtClean="0"/>
              <a:t>This will now launch the diagnostics journey for this service.</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8</a:t>
            </a:fld>
            <a:endParaRPr lang="en-GB"/>
          </a:p>
        </p:txBody>
      </p:sp>
      <p:sp>
        <p:nvSpPr>
          <p:cNvPr id="8" name="Rectangle 7"/>
          <p:cNvSpPr/>
          <p:nvPr/>
        </p:nvSpPr>
        <p:spPr>
          <a:xfrm>
            <a:off x="7366145" y="4617169"/>
            <a:ext cx="136815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577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0253" y="1123706"/>
            <a:ext cx="7498386" cy="398617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a:t>
            </a:r>
            <a:r>
              <a:rPr lang="en-US" dirty="0" smtClean="0"/>
              <a:t>journey – alternative route</a:t>
            </a:r>
            <a:endParaRPr lang="en-US" dirty="0"/>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1. Raise or Track a fault</a:t>
            </a:r>
            <a:endParaRPr lang="en-GB" sz="1600" b="1" dirty="0">
              <a:solidFill>
                <a:schemeClr val="accent2"/>
              </a:solidFill>
              <a:latin typeface="+mj-lt"/>
            </a:endParaRPr>
          </a:p>
          <a:p>
            <a:endParaRPr lang="en-GB" sz="1600" dirty="0" smtClean="0"/>
          </a:p>
          <a:p>
            <a:r>
              <a:rPr lang="en-GB" sz="1600" dirty="0" smtClean="0"/>
              <a:t>An alternative way to launch the diagnostics journey can be carried out by clicking the ‘Raise or </a:t>
            </a:r>
            <a:r>
              <a:rPr lang="en-GB" sz="1600" dirty="0" smtClean="0"/>
              <a:t>Track </a:t>
            </a:r>
            <a:r>
              <a:rPr lang="en-GB" sz="1600" dirty="0" smtClean="0"/>
              <a:t>a fault’ button on the Business Zone overview page.</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9</a:t>
            </a:fld>
            <a:endParaRPr lang="en-GB"/>
          </a:p>
        </p:txBody>
      </p:sp>
      <p:sp>
        <p:nvSpPr>
          <p:cNvPr id="8" name="Rectangle 7"/>
          <p:cNvSpPr/>
          <p:nvPr/>
        </p:nvSpPr>
        <p:spPr>
          <a:xfrm>
            <a:off x="8553159" y="4586451"/>
            <a:ext cx="15121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017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False</openByDefault>
  <xsnScope/>
</customXsn>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7VXXFWY7MVTT-6-2673</_dlc_DocId>
    <_dlc_DocIdUrl xmlns="e0e35bac-e255-4a69-af54-5f01336af94f">
      <Url>https://office.bt.com/sites/BTW_Content/_layouts/DocIdRedir.aspx?ID=7VXXFWY7MVTT-6-2673</Url>
      <Description>7VXXFWY7MVTT-6-2673</Description>
    </_dlc_DocIdUrl>
  </documentManagement>
</p:properties>
</file>

<file path=customXml/item4.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5.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4EF91AE7B41FFE4B98638A54769D6369" ma:contentTypeVersion="7" ma:contentTypeDescription="Default item with a two year maximum retention period." ma:contentTypeScope="" ma:versionID="d51b3efb7335dd333fac181dfb056291">
  <xsd:schema xmlns:xsd="http://www.w3.org/2001/XMLSchema" xmlns:xs="http://www.w3.org/2001/XMLSchema" xmlns:p="http://schemas.microsoft.com/office/2006/metadata/properties" xmlns:ns2="e0e35bac-e255-4a69-af54-5f01336af94f" targetNamespace="http://schemas.microsoft.com/office/2006/metadata/properties" ma:root="true" ma:fieldsID="5c1507d4255bdab5ec46d5d5fe275eec"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ef1872e0-c72b-4e4c-b8b0-bd8294da4d60}" ma:internalName="TaxCatchAll" ma:showField="CatchAllData" ma:web="4d2034c9-91b8-4234-aa3d-3fc7ed4c99ff">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ef1872e0-c72b-4e4c-b8b0-bd8294da4d60}" ma:internalName="TaxCatchAllLabel" ma:readOnly="true" ma:showField="CatchAllDataLabel" ma:web="4d2034c9-91b8-4234-aa3d-3fc7ed4c99ff">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284BFA-8ECE-4D4D-BC5F-8783ED16A78E}">
  <ds:schemaRefs>
    <ds:schemaRef ds:uri="http://schemas.microsoft.com/office/2006/metadata/customXsn"/>
  </ds:schemaRefs>
</ds:datastoreItem>
</file>

<file path=customXml/itemProps2.xml><?xml version="1.0" encoding="utf-8"?>
<ds:datastoreItem xmlns:ds="http://schemas.openxmlformats.org/officeDocument/2006/customXml" ds:itemID="{BE3999AA-2557-4079-83BB-C691CC0F3A32}">
  <ds:schemaRefs>
    <ds:schemaRef ds:uri="http://schemas.microsoft.com/sharepoint/events"/>
  </ds:schemaRefs>
</ds:datastoreItem>
</file>

<file path=customXml/itemProps3.xml><?xml version="1.0" encoding="utf-8"?>
<ds:datastoreItem xmlns:ds="http://schemas.openxmlformats.org/officeDocument/2006/customXml" ds:itemID="{BDB5D5CC-B2CB-4505-BB9F-C0188E3D8F4D}">
  <ds:schemaRefs>
    <ds:schemaRef ds:uri="http://purl.org/dc/terms/"/>
    <ds:schemaRef ds:uri="e0e35bac-e255-4a69-af54-5f01336af94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43ACBE0C-AC66-4F21-BFFF-89A65B8EAD7C}">
  <ds:schemaRefs>
    <ds:schemaRef ds:uri="Microsoft.SharePoint.Taxonomy.ContentTypeSync"/>
  </ds:schemaRefs>
</ds:datastoreItem>
</file>

<file path=customXml/itemProps5.xml><?xml version="1.0" encoding="utf-8"?>
<ds:datastoreItem xmlns:ds="http://schemas.openxmlformats.org/officeDocument/2006/customXml" ds:itemID="{21F6AE9E-3EE5-4930-B129-3CBE5CBB11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e35bac-e255-4a69-af54-5f01336af9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7B4431B2-E971-4C23-B02E-4D956B95CA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Wholesale_ppt_widescreen_girl(calibri)v2</Template>
  <TotalTime>19383</TotalTime>
  <Words>1168</Words>
  <Application>Microsoft Office PowerPoint</Application>
  <PresentationFormat>Custom</PresentationFormat>
  <Paragraphs>270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BT Font</vt:lpstr>
      <vt:lpstr>BT Font Light</vt:lpstr>
      <vt:lpstr>Calibri</vt:lpstr>
      <vt:lpstr>Calibri Light</vt:lpstr>
      <vt:lpstr>BT_ppt_widescreen_mountain(calibri)</vt:lpstr>
      <vt:lpstr>How to apply and remove a loop back</vt:lpstr>
      <vt:lpstr>Contents</vt:lpstr>
      <vt:lpstr>Version Control</vt:lpstr>
      <vt:lpstr>Introduction</vt:lpstr>
      <vt:lpstr>How to launch the diagnostics journey</vt:lpstr>
      <vt:lpstr>How to launch the diagnostics journey</vt:lpstr>
      <vt:lpstr>How to launch the diagnostics journey</vt:lpstr>
      <vt:lpstr>How to launch the diagnostics journey</vt:lpstr>
      <vt:lpstr>How to launch the diagnostics journey – alternative route</vt:lpstr>
      <vt:lpstr>How to launch the diagnostics journey – alternative route</vt:lpstr>
      <vt:lpstr>How to launch the diagnostics journey – alternative route</vt:lpstr>
      <vt:lpstr>Applying a loopback</vt:lpstr>
      <vt:lpstr>Applying a loopback</vt:lpstr>
      <vt:lpstr>Applying a loopback</vt:lpstr>
      <vt:lpstr>Applying a loopback</vt:lpstr>
      <vt:lpstr>Applying a loopback</vt:lpstr>
      <vt:lpstr>Applying a loopback</vt:lpstr>
      <vt:lpstr>Applying a loopback</vt:lpstr>
      <vt:lpstr>Applying a loopback</vt:lpstr>
      <vt:lpstr>Removing a loopback</vt:lpstr>
      <vt:lpstr>Removing a loopback</vt:lpstr>
      <vt:lpstr>Removing a loopback</vt:lpstr>
      <vt:lpstr>Removing a loopback</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105</cp:revision>
  <dcterms:created xsi:type="dcterms:W3CDTF">2017-11-04T08:36:27Z</dcterms:created>
  <dcterms:modified xsi:type="dcterms:W3CDTF">2018-05-16T16:23:00Z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0x0101005EEE68971716474CABDF87371185FDEC00EC6EA5ED20A94112869E9D0DC08914F4004EF91AE7B41FFE4B98638A54769D6369</vt:lpwstr>
  </property>
  <property fmtid="{D5CDD505-2E9C-101B-9397-08002B2CF9AE}" pid="3" name="_dlc_DocIdItemGuid">
    <vt:lpwstr>9200e383-42d6-4d3e-a7d6-c33b5f46f183</vt:lpwstr>
  </property>
</Properties>
</file>