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26"/>
  </p:notesMasterIdLst>
  <p:sldIdLst>
    <p:sldId id="292" r:id="rId8"/>
    <p:sldId id="294" r:id="rId9"/>
    <p:sldId id="295" r:id="rId10"/>
    <p:sldId id="296" r:id="rId11"/>
    <p:sldId id="302" r:id="rId12"/>
    <p:sldId id="303" r:id="rId13"/>
    <p:sldId id="305" r:id="rId14"/>
    <p:sldId id="306" r:id="rId15"/>
    <p:sldId id="307" r:id="rId16"/>
    <p:sldId id="308" r:id="rId17"/>
    <p:sldId id="309" r:id="rId18"/>
    <p:sldId id="310" r:id="rId19"/>
    <p:sldId id="311" r:id="rId20"/>
    <p:sldId id="312" r:id="rId21"/>
    <p:sldId id="313" r:id="rId22"/>
    <p:sldId id="314" r:id="rId23"/>
    <p:sldId id="315" r:id="rId24"/>
    <p:sldId id="257" r:id="rId25"/>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61" autoAdjust="0"/>
  </p:normalViewPr>
  <p:slideViewPr>
    <p:cSldViewPr showGuides="1">
      <p:cViewPr varScale="1">
        <p:scale>
          <a:sx n="113" d="100"/>
          <a:sy n="113" d="100"/>
        </p:scale>
        <p:origin x="414" y="102"/>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16/05/2018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 xmlns:a16="http://schemas.microsoft.com/office/drawing/2014/main"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pic>
        <p:nvPicPr>
          <p:cNvPr id="7" name="Picture 6">
            <a:extLst>
              <a:ext uri="{FF2B5EF4-FFF2-40B4-BE49-F238E27FC236}">
                <a16:creationId xmlns="" xmlns:a16="http://schemas.microsoft.com/office/drawing/2014/main"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6" name="Picture 5">
            <a:extLst>
              <a:ext uri="{FF2B5EF4-FFF2-40B4-BE49-F238E27FC236}">
                <a16:creationId xmlns="" xmlns:a16="http://schemas.microsoft.com/office/drawing/2014/main"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pic>
        <p:nvPicPr>
          <p:cNvPr id="7" name="Picture 6">
            <a:extLst>
              <a:ext uri="{FF2B5EF4-FFF2-40B4-BE49-F238E27FC236}">
                <a16:creationId xmlns="" xmlns:a16="http://schemas.microsoft.com/office/drawing/2014/main"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9" name="Picture 8">
            <a:extLst>
              <a:ext uri="{FF2B5EF4-FFF2-40B4-BE49-F238E27FC236}">
                <a16:creationId xmlns="" xmlns:a16="http://schemas.microsoft.com/office/drawing/2014/main"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17.xml"/><Relationship Id="rId6" Type="http://schemas.openxmlformats.org/officeDocument/2006/relationships/slide" Target="slide16.xml"/><Relationship Id="rId5" Type="http://schemas.openxmlformats.org/officeDocument/2006/relationships/slide" Target="slide9.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twholesale.com/"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6" name="Title 5">
            <a:extLst>
              <a:ext uri="{FF2B5EF4-FFF2-40B4-BE49-F238E27FC236}">
                <a16:creationId xmlns="" xmlns:a16="http://schemas.microsoft.com/office/drawing/2014/main" id="{226863DD-BEA9-4A40-A432-142D2340EA74}"/>
              </a:ext>
            </a:extLst>
          </p:cNvPr>
          <p:cNvSpPr>
            <a:spLocks noGrp="1"/>
          </p:cNvSpPr>
          <p:nvPr>
            <p:ph type="ctrTitle"/>
          </p:nvPr>
        </p:nvSpPr>
        <p:spPr>
          <a:xfrm>
            <a:off x="504000" y="2484164"/>
            <a:ext cx="8640000" cy="575835"/>
          </a:xfrm>
        </p:spPr>
        <p:txBody>
          <a:bodyPr/>
          <a:lstStyle/>
          <a:p>
            <a:r>
              <a:rPr lang="en-GB" dirty="0"/>
              <a:t>Ethernet diagnostic journey explained</a:t>
            </a:r>
          </a:p>
        </p:txBody>
      </p:sp>
      <p:sp>
        <p:nvSpPr>
          <p:cNvPr id="8" name="Subtitle 7">
            <a:extLst>
              <a:ext uri="{FF2B5EF4-FFF2-40B4-BE49-F238E27FC236}">
                <a16:creationId xmlns="" xmlns:a16="http://schemas.microsoft.com/office/drawing/2014/main" id="{6509E338-C459-4E85-BA08-BFD3573C8317}"/>
              </a:ext>
            </a:extLst>
          </p:cNvPr>
          <p:cNvSpPr>
            <a:spLocks noGrp="1"/>
          </p:cNvSpPr>
          <p:nvPr>
            <p:ph type="subTitle" idx="1"/>
          </p:nvPr>
        </p:nvSpPr>
        <p:spPr/>
        <p:txBody>
          <a:bodyPr/>
          <a:lstStyle/>
          <a:p>
            <a:r>
              <a:rPr lang="en-US" dirty="0"/>
              <a:t>BT Wholesale Online</a:t>
            </a:r>
          </a:p>
          <a:p>
            <a:r>
              <a:rPr lang="en-US" dirty="0" smtClean="0"/>
              <a:t>V1</a:t>
            </a:r>
            <a:endParaRPr lang="en-US" dirty="0"/>
          </a:p>
        </p:txBody>
      </p:sp>
      <p:sp>
        <p:nvSpPr>
          <p:cNvPr id="5" name="Footer Placeholder 1">
            <a:extLst>
              <a:ext uri="{FF2B5EF4-FFF2-40B4-BE49-F238E27FC236}">
                <a16:creationId xmlns="" xmlns:a16="http://schemas.microsoft.com/office/drawing/2014/main"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launch the diagnostics journey</a:t>
            </a:r>
          </a:p>
        </p:txBody>
      </p:sp>
      <p:sp>
        <p:nvSpPr>
          <p:cNvPr id="3" name="Content Placeholder 2"/>
          <p:cNvSpPr>
            <a:spLocks noGrp="1"/>
          </p:cNvSpPr>
          <p:nvPr>
            <p:ph idx="1"/>
          </p:nvPr>
        </p:nvSpPr>
        <p:spPr>
          <a:xfrm>
            <a:off x="504000" y="1188021"/>
            <a:ext cx="4319668" cy="4464000"/>
          </a:xfrm>
        </p:spPr>
        <p:txBody>
          <a:bodyPr/>
          <a:lstStyle/>
          <a:p>
            <a:r>
              <a:rPr lang="en-GB" sz="1600" b="1" dirty="0" smtClean="0">
                <a:solidFill>
                  <a:schemeClr val="accent2"/>
                </a:solidFill>
                <a:latin typeface="+mj-lt"/>
              </a:rPr>
              <a:t>Step 2. Search for your circuit</a:t>
            </a:r>
            <a:endParaRPr lang="en-GB" sz="1600" b="1" dirty="0">
              <a:solidFill>
                <a:schemeClr val="accent2"/>
              </a:solidFill>
              <a:latin typeface="+mj-lt"/>
            </a:endParaRPr>
          </a:p>
          <a:p>
            <a:endParaRPr lang="en-GB" sz="1600" dirty="0" smtClean="0"/>
          </a:p>
          <a:p>
            <a:r>
              <a:rPr lang="en-GB" sz="1600" dirty="0" smtClean="0"/>
              <a:t>You’ll now see the Business Zone dashboard.</a:t>
            </a:r>
          </a:p>
          <a:p>
            <a:endParaRPr lang="en-GB" sz="1600" dirty="0"/>
          </a:p>
          <a:p>
            <a:r>
              <a:rPr lang="en-GB" sz="1600" dirty="0" smtClean="0"/>
              <a:t>Please note, if you don’t see the Business Zone dashboard, you’ll need to contact your company administrator for access.</a:t>
            </a:r>
          </a:p>
          <a:p>
            <a:endParaRPr lang="en-GB" sz="1600" dirty="0"/>
          </a:p>
          <a:p>
            <a:r>
              <a:rPr lang="en-GB" sz="1600" dirty="0" smtClean="0"/>
              <a:t>There are multiple ways to search for a circuit, but the easiest way is to enter the service ID (e.g. ETHC12345678) in the search field at the top of the screen. </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 xmlns:a16="http://schemas.microsoft.com/office/drawing/2014/main" id="{34B0E807-2427-4575-ADA0-83E47C31CDD6}"/>
              </a:ext>
            </a:extLst>
          </p:cNvPr>
          <p:cNvSpPr>
            <a:spLocks noGrp="1"/>
          </p:cNvSpPr>
          <p:nvPr>
            <p:ph type="sldNum" sz="quarter" idx="12"/>
          </p:nvPr>
        </p:nvSpPr>
        <p:spPr/>
        <p:txBody>
          <a:bodyPr/>
          <a:lstStyle/>
          <a:p>
            <a:fld id="{0B868178-02AE-42FC-958D-6B8F13B60175}" type="slidenum">
              <a:rPr lang="en-GB" smtClean="0"/>
              <a:t>10</a:t>
            </a:fld>
            <a:endParaRPr lang="en-GB"/>
          </a:p>
        </p:txBody>
      </p:sp>
      <p:pic>
        <p:nvPicPr>
          <p:cNvPr id="5" name="Picture 4"/>
          <p:cNvPicPr>
            <a:picLocks noChangeAspect="1"/>
          </p:cNvPicPr>
          <p:nvPr/>
        </p:nvPicPr>
        <p:blipFill>
          <a:blip r:embed="rId2"/>
          <a:stretch>
            <a:fillRect/>
          </a:stretch>
        </p:blipFill>
        <p:spPr>
          <a:xfrm>
            <a:off x="5039692" y="1260029"/>
            <a:ext cx="6933635" cy="4067919"/>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6"/>
          <p:cNvSpPr/>
          <p:nvPr/>
        </p:nvSpPr>
        <p:spPr>
          <a:xfrm>
            <a:off x="6839892" y="1404045"/>
            <a:ext cx="30243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319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020148" y="1182321"/>
            <a:ext cx="7050691" cy="454220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journey</a:t>
            </a:r>
          </a:p>
        </p:txBody>
      </p:sp>
      <p:sp>
        <p:nvSpPr>
          <p:cNvPr id="3" name="Content Placeholder 2"/>
          <p:cNvSpPr>
            <a:spLocks noGrp="1"/>
          </p:cNvSpPr>
          <p:nvPr>
            <p:ph idx="1"/>
          </p:nvPr>
        </p:nvSpPr>
        <p:spPr>
          <a:xfrm>
            <a:off x="504000" y="1188021"/>
            <a:ext cx="4319668" cy="4464000"/>
          </a:xfrm>
        </p:spPr>
        <p:txBody>
          <a:bodyPr/>
          <a:lstStyle/>
          <a:p>
            <a:r>
              <a:rPr lang="en-GB" sz="1600" b="1" dirty="0" smtClean="0">
                <a:solidFill>
                  <a:schemeClr val="accent2"/>
                </a:solidFill>
                <a:latin typeface="+mj-lt"/>
              </a:rPr>
              <a:t>Step 2. Search for your circuit</a:t>
            </a:r>
            <a:endParaRPr lang="en-GB" sz="1600" b="1" dirty="0">
              <a:solidFill>
                <a:schemeClr val="accent2"/>
              </a:solidFill>
              <a:latin typeface="+mj-lt"/>
            </a:endParaRPr>
          </a:p>
          <a:p>
            <a:endParaRPr lang="en-GB" sz="1600" dirty="0" smtClean="0"/>
          </a:p>
          <a:p>
            <a:r>
              <a:rPr lang="en-GB" sz="1600" dirty="0" smtClean="0"/>
              <a:t>As you’re typing in the reference, the search will provide a list of assets matching your criteria.</a:t>
            </a:r>
          </a:p>
          <a:p>
            <a:endParaRPr lang="en-GB" sz="1600" dirty="0"/>
          </a:p>
          <a:p>
            <a:pPr marL="342900" indent="-342900">
              <a:buAutoNum type="arabicPeriod"/>
            </a:pPr>
            <a:r>
              <a:rPr lang="en-GB" sz="1600" dirty="0" smtClean="0"/>
              <a:t>Clicking the reference will show you the service </a:t>
            </a:r>
            <a:r>
              <a:rPr lang="en-GB" sz="1600" dirty="0" err="1" smtClean="0"/>
              <a:t>quickview</a:t>
            </a:r>
            <a:r>
              <a:rPr lang="en-GB" sz="1600" dirty="0" smtClean="0"/>
              <a:t>. </a:t>
            </a:r>
          </a:p>
          <a:p>
            <a:pPr marL="342900" indent="-342900">
              <a:buAutoNum type="arabicPeriod"/>
            </a:pPr>
            <a:r>
              <a:rPr lang="en-GB" sz="1600" dirty="0" smtClean="0"/>
              <a:t>The view details option will take you to the view asset screen where you can see in-depth details of your service.</a:t>
            </a:r>
          </a:p>
          <a:p>
            <a:pPr marL="342900" indent="-342900">
              <a:buAutoNum type="arabicPeriod"/>
            </a:pPr>
            <a:r>
              <a:rPr lang="en-GB" sz="1600" dirty="0" smtClean="0"/>
              <a:t>Clicking the magnifying glass will take you to the search results on Business Zone.</a:t>
            </a:r>
          </a:p>
          <a:p>
            <a:endParaRPr lang="en-GB" sz="1600" dirty="0"/>
          </a:p>
          <a:p>
            <a:r>
              <a:rPr lang="en-GB" sz="1600" dirty="0" smtClean="0"/>
              <a:t>The fastest and easiest way to begin diagnosing a fault accessing the option from the </a:t>
            </a:r>
            <a:r>
              <a:rPr lang="en-GB" sz="1600" dirty="0" err="1" smtClean="0"/>
              <a:t>quickview</a:t>
            </a:r>
            <a:r>
              <a:rPr lang="en-GB" sz="1600" dirty="0" smtClean="0"/>
              <a:t>. So simply click on the reference.</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 xmlns:a16="http://schemas.microsoft.com/office/drawing/2014/main" id="{34B0E807-2427-4575-ADA0-83E47C31CDD6}"/>
              </a:ext>
            </a:extLst>
          </p:cNvPr>
          <p:cNvSpPr>
            <a:spLocks noGrp="1"/>
          </p:cNvSpPr>
          <p:nvPr>
            <p:ph type="sldNum" sz="quarter" idx="12"/>
          </p:nvPr>
        </p:nvSpPr>
        <p:spPr/>
        <p:txBody>
          <a:bodyPr/>
          <a:lstStyle/>
          <a:p>
            <a:fld id="{0B868178-02AE-42FC-958D-6B8F13B60175}" type="slidenum">
              <a:rPr lang="en-GB" smtClean="0"/>
              <a:t>11</a:t>
            </a:fld>
            <a:endParaRPr lang="en-GB"/>
          </a:p>
        </p:txBody>
      </p:sp>
      <p:sp>
        <p:nvSpPr>
          <p:cNvPr id="8" name="Oval 7"/>
          <p:cNvSpPr/>
          <p:nvPr/>
        </p:nvSpPr>
        <p:spPr>
          <a:xfrm>
            <a:off x="6695876" y="270018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9" name="Oval 8"/>
          <p:cNvSpPr/>
          <p:nvPr/>
        </p:nvSpPr>
        <p:spPr>
          <a:xfrm>
            <a:off x="9000132" y="274081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
        <p:nvSpPr>
          <p:cNvPr id="10" name="Oval 9"/>
          <p:cNvSpPr/>
          <p:nvPr/>
        </p:nvSpPr>
        <p:spPr>
          <a:xfrm>
            <a:off x="9245281" y="223962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Tree>
    <p:extLst>
      <p:ext uri="{BB962C8B-B14F-4D97-AF65-F5344CB8AC3E}">
        <p14:creationId xmlns:p14="http://schemas.microsoft.com/office/powerpoint/2010/main" val="54167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9462" y="1188021"/>
            <a:ext cx="7156538" cy="470184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journey</a:t>
            </a:r>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3. Diagnose action</a:t>
            </a:r>
            <a:endParaRPr lang="en-GB" sz="1600" b="1" dirty="0">
              <a:solidFill>
                <a:schemeClr val="accent2"/>
              </a:solidFill>
              <a:latin typeface="+mj-lt"/>
            </a:endParaRPr>
          </a:p>
          <a:p>
            <a:endParaRPr lang="en-GB" sz="1600" dirty="0" smtClean="0"/>
          </a:p>
          <a:p>
            <a:r>
              <a:rPr lang="en-GB" sz="1600" dirty="0" smtClean="0"/>
              <a:t>Once the </a:t>
            </a:r>
            <a:r>
              <a:rPr lang="en-GB" sz="1600" dirty="0" err="1" smtClean="0"/>
              <a:t>quickview</a:t>
            </a:r>
            <a:r>
              <a:rPr lang="en-GB" sz="1600" dirty="0" smtClean="0"/>
              <a:t> is displayed, select ‘Diagnose’ from the dropdown. </a:t>
            </a:r>
          </a:p>
          <a:p>
            <a:endParaRPr lang="en-GB" sz="1600" dirty="0"/>
          </a:p>
          <a:p>
            <a:r>
              <a:rPr lang="en-GB" sz="1600" dirty="0" smtClean="0"/>
              <a:t>This will now launch the diagnostics journey for this service.</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 xmlns:a16="http://schemas.microsoft.com/office/drawing/2014/main" id="{34B0E807-2427-4575-ADA0-83E47C31CDD6}"/>
              </a:ext>
            </a:extLst>
          </p:cNvPr>
          <p:cNvSpPr>
            <a:spLocks noGrp="1"/>
          </p:cNvSpPr>
          <p:nvPr>
            <p:ph type="sldNum" sz="quarter" idx="12"/>
          </p:nvPr>
        </p:nvSpPr>
        <p:spPr/>
        <p:txBody>
          <a:bodyPr/>
          <a:lstStyle/>
          <a:p>
            <a:fld id="{0B868178-02AE-42FC-958D-6B8F13B60175}" type="slidenum">
              <a:rPr lang="en-GB" smtClean="0"/>
              <a:t>12</a:t>
            </a:fld>
            <a:endParaRPr lang="en-GB"/>
          </a:p>
        </p:txBody>
      </p:sp>
      <p:sp>
        <p:nvSpPr>
          <p:cNvPr id="8" name="Rectangle 7"/>
          <p:cNvSpPr/>
          <p:nvPr/>
        </p:nvSpPr>
        <p:spPr>
          <a:xfrm>
            <a:off x="6623868" y="5004445"/>
            <a:ext cx="136815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577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87075" y="1175729"/>
            <a:ext cx="7248925" cy="4404779"/>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a:t>
            </a:r>
            <a:r>
              <a:rPr lang="en-US" dirty="0" smtClean="0"/>
              <a:t>journey – alternative route</a:t>
            </a:r>
            <a:endParaRPr lang="en-US" dirty="0"/>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1. Raise or Track a fault</a:t>
            </a:r>
            <a:endParaRPr lang="en-GB" sz="1600" b="1" dirty="0">
              <a:solidFill>
                <a:schemeClr val="accent2"/>
              </a:solidFill>
              <a:latin typeface="+mj-lt"/>
            </a:endParaRPr>
          </a:p>
          <a:p>
            <a:endParaRPr lang="en-GB" sz="1600" dirty="0" smtClean="0"/>
          </a:p>
          <a:p>
            <a:r>
              <a:rPr lang="en-GB" sz="1600" dirty="0" smtClean="0"/>
              <a:t>An alternative way to launch the diagnostics journey can be carried out by clicking the ‘Raise </a:t>
            </a:r>
            <a:r>
              <a:rPr lang="en-GB" sz="1600" smtClean="0"/>
              <a:t>or </a:t>
            </a:r>
            <a:r>
              <a:rPr lang="en-GB" sz="1600" smtClean="0"/>
              <a:t>Track </a:t>
            </a:r>
            <a:r>
              <a:rPr lang="en-GB" sz="1600" dirty="0" smtClean="0"/>
              <a:t>a fault’ button on the Business Zone overview page.</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 xmlns:a16="http://schemas.microsoft.com/office/drawing/2014/main" id="{34B0E807-2427-4575-ADA0-83E47C31CDD6}"/>
              </a:ext>
            </a:extLst>
          </p:cNvPr>
          <p:cNvSpPr>
            <a:spLocks noGrp="1"/>
          </p:cNvSpPr>
          <p:nvPr>
            <p:ph type="sldNum" sz="quarter" idx="12"/>
          </p:nvPr>
        </p:nvSpPr>
        <p:spPr/>
        <p:txBody>
          <a:bodyPr/>
          <a:lstStyle/>
          <a:p>
            <a:fld id="{0B868178-02AE-42FC-958D-6B8F13B60175}" type="slidenum">
              <a:rPr lang="en-GB" smtClean="0"/>
              <a:t>13</a:t>
            </a:fld>
            <a:endParaRPr lang="en-GB"/>
          </a:p>
        </p:txBody>
      </p:sp>
      <p:sp>
        <p:nvSpPr>
          <p:cNvPr id="8" name="Rectangle 7"/>
          <p:cNvSpPr/>
          <p:nvPr/>
        </p:nvSpPr>
        <p:spPr>
          <a:xfrm>
            <a:off x="8424068" y="4500389"/>
            <a:ext cx="15121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017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646733" y="1188021"/>
            <a:ext cx="7112790" cy="252028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journey – alternative route</a:t>
            </a:r>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2. Search for your service</a:t>
            </a:r>
            <a:endParaRPr lang="en-GB" sz="1600" b="1" dirty="0">
              <a:solidFill>
                <a:schemeClr val="accent2"/>
              </a:solidFill>
              <a:latin typeface="+mj-lt"/>
            </a:endParaRPr>
          </a:p>
          <a:p>
            <a:endParaRPr lang="en-GB" sz="1600" dirty="0" smtClean="0"/>
          </a:p>
          <a:p>
            <a:r>
              <a:rPr lang="en-GB" sz="1600" dirty="0" smtClean="0"/>
              <a:t>Enter the service reference in the search field, then click the magnifying glass.</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 xmlns:a16="http://schemas.microsoft.com/office/drawing/2014/main" id="{34B0E807-2427-4575-ADA0-83E47C31CDD6}"/>
              </a:ext>
            </a:extLst>
          </p:cNvPr>
          <p:cNvSpPr>
            <a:spLocks noGrp="1"/>
          </p:cNvSpPr>
          <p:nvPr>
            <p:ph type="sldNum" sz="quarter" idx="12"/>
          </p:nvPr>
        </p:nvSpPr>
        <p:spPr/>
        <p:txBody>
          <a:bodyPr/>
          <a:lstStyle/>
          <a:p>
            <a:fld id="{0B868178-02AE-42FC-958D-6B8F13B60175}" type="slidenum">
              <a:rPr lang="en-GB" smtClean="0"/>
              <a:t>14</a:t>
            </a:fld>
            <a:endParaRPr lang="en-GB"/>
          </a:p>
        </p:txBody>
      </p:sp>
      <p:sp>
        <p:nvSpPr>
          <p:cNvPr id="8" name="Rectangle 7"/>
          <p:cNvSpPr/>
          <p:nvPr/>
        </p:nvSpPr>
        <p:spPr>
          <a:xfrm>
            <a:off x="10728324" y="2484165"/>
            <a:ext cx="432048" cy="3263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606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8957" y="1083989"/>
            <a:ext cx="6466852" cy="3272383"/>
          </a:xfrm>
          <a:prstGeom prst="rect">
            <a:avLst/>
          </a:prstGeom>
        </p:spPr>
      </p:pic>
      <p:sp>
        <p:nvSpPr>
          <p:cNvPr id="2" name="Title 1"/>
          <p:cNvSpPr>
            <a:spLocks noGrp="1"/>
          </p:cNvSpPr>
          <p:nvPr>
            <p:ph type="title"/>
          </p:nvPr>
        </p:nvSpPr>
        <p:spPr/>
        <p:txBody>
          <a:bodyPr/>
          <a:lstStyle/>
          <a:p>
            <a:r>
              <a:rPr lang="en-US" dirty="0"/>
              <a:t>How to launch the diagnostics journey – alternative route</a:t>
            </a:r>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3. Diagnose</a:t>
            </a:r>
            <a:endParaRPr lang="en-GB" sz="1600" b="1" dirty="0">
              <a:solidFill>
                <a:schemeClr val="accent2"/>
              </a:solidFill>
              <a:latin typeface="+mj-lt"/>
            </a:endParaRPr>
          </a:p>
          <a:p>
            <a:endParaRPr lang="en-GB" sz="1600" dirty="0" smtClean="0"/>
          </a:p>
          <a:p>
            <a:r>
              <a:rPr lang="en-GB" sz="1600" dirty="0" smtClean="0"/>
              <a:t>Business Zone will now check to see if there’s any open faults on your service.</a:t>
            </a:r>
          </a:p>
          <a:p>
            <a:endParaRPr lang="en-GB" sz="1600" dirty="0"/>
          </a:p>
          <a:p>
            <a:r>
              <a:rPr lang="en-GB" sz="1600" dirty="0" smtClean="0"/>
              <a:t>If there are, you’ll be presented with the fault reference and a shortcut to see the fault details.</a:t>
            </a:r>
          </a:p>
          <a:p>
            <a:endParaRPr lang="en-GB" sz="1600" dirty="0"/>
          </a:p>
          <a:p>
            <a:r>
              <a:rPr lang="en-GB" sz="1600" dirty="0" smtClean="0"/>
              <a:t>We’ll also show you details of recent faults raised on your service to help you diagnose repeat faults.</a:t>
            </a:r>
          </a:p>
          <a:p>
            <a:endParaRPr lang="en-GB" sz="1600" dirty="0"/>
          </a:p>
          <a:p>
            <a:r>
              <a:rPr lang="en-GB" sz="1600" dirty="0" smtClean="0"/>
              <a:t>If you wish to diagnose your service further, click the diagnose button.</a:t>
            </a:r>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 xmlns:a16="http://schemas.microsoft.com/office/drawing/2014/main" id="{34B0E807-2427-4575-ADA0-83E47C31CDD6}"/>
              </a:ext>
            </a:extLst>
          </p:cNvPr>
          <p:cNvSpPr>
            <a:spLocks noGrp="1"/>
          </p:cNvSpPr>
          <p:nvPr>
            <p:ph type="sldNum" sz="quarter" idx="12"/>
          </p:nvPr>
        </p:nvSpPr>
        <p:spPr/>
        <p:txBody>
          <a:bodyPr/>
          <a:lstStyle/>
          <a:p>
            <a:fld id="{0B868178-02AE-42FC-958D-6B8F13B60175}" type="slidenum">
              <a:rPr lang="en-GB" smtClean="0"/>
              <a:t>15</a:t>
            </a:fld>
            <a:endParaRPr lang="en-GB"/>
          </a:p>
        </p:txBody>
      </p:sp>
      <p:sp>
        <p:nvSpPr>
          <p:cNvPr id="8" name="Rectangle 7"/>
          <p:cNvSpPr/>
          <p:nvPr/>
        </p:nvSpPr>
        <p:spPr>
          <a:xfrm>
            <a:off x="7992020" y="3492277"/>
            <a:ext cx="237626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864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788654" y="1044005"/>
            <a:ext cx="7024999" cy="360040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Viewing your diagnostic tests</a:t>
            </a:r>
            <a:endParaRPr lang="en-US" dirty="0"/>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The diagnostics dashboard</a:t>
            </a:r>
            <a:endParaRPr lang="en-GB" sz="1600" b="1" dirty="0">
              <a:solidFill>
                <a:schemeClr val="accent2"/>
              </a:solidFill>
              <a:latin typeface="+mj-lt"/>
            </a:endParaRPr>
          </a:p>
          <a:p>
            <a:endParaRPr lang="en-GB" sz="1600" dirty="0" smtClean="0"/>
          </a:p>
          <a:p>
            <a:r>
              <a:rPr lang="en-GB" sz="1600" dirty="0" smtClean="0"/>
              <a:t>You can access previous and in-progress diagnostic tests via the diagnostics dashboard on Business Zone.</a:t>
            </a:r>
          </a:p>
          <a:p>
            <a:endParaRPr lang="en-GB" sz="1600" dirty="0"/>
          </a:p>
          <a:p>
            <a:r>
              <a:rPr lang="en-GB" sz="1600" dirty="0" smtClean="0"/>
              <a:t>To access this, click ‘Repairs &amp; Faults’ on Business Zone.</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 xmlns:a16="http://schemas.microsoft.com/office/drawing/2014/main" id="{34B0E807-2427-4575-ADA0-83E47C31CDD6}"/>
              </a:ext>
            </a:extLst>
          </p:cNvPr>
          <p:cNvSpPr>
            <a:spLocks noGrp="1"/>
          </p:cNvSpPr>
          <p:nvPr>
            <p:ph type="sldNum" sz="quarter" idx="12"/>
          </p:nvPr>
        </p:nvSpPr>
        <p:spPr/>
        <p:txBody>
          <a:bodyPr/>
          <a:lstStyle/>
          <a:p>
            <a:fld id="{0B868178-02AE-42FC-958D-6B8F13B60175}" type="slidenum">
              <a:rPr lang="en-GB" smtClean="0"/>
              <a:t>16</a:t>
            </a:fld>
            <a:endParaRPr lang="en-GB"/>
          </a:p>
        </p:txBody>
      </p:sp>
      <p:sp>
        <p:nvSpPr>
          <p:cNvPr id="8" name="Rectangle 7"/>
          <p:cNvSpPr/>
          <p:nvPr/>
        </p:nvSpPr>
        <p:spPr>
          <a:xfrm>
            <a:off x="6407844" y="1116013"/>
            <a:ext cx="10801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089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78119" y="1107699"/>
            <a:ext cx="6869963" cy="5004472"/>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Viewing your diagnostic tests</a:t>
            </a:r>
            <a:endParaRPr lang="en-US" dirty="0"/>
          </a:p>
        </p:txBody>
      </p:sp>
      <p:sp>
        <p:nvSpPr>
          <p:cNvPr id="3" name="Content Placeholder 2"/>
          <p:cNvSpPr>
            <a:spLocks noGrp="1"/>
          </p:cNvSpPr>
          <p:nvPr>
            <p:ph idx="1"/>
          </p:nvPr>
        </p:nvSpPr>
        <p:spPr>
          <a:xfrm>
            <a:off x="504000" y="1116509"/>
            <a:ext cx="4103644" cy="4464000"/>
          </a:xfrm>
        </p:spPr>
        <p:txBody>
          <a:bodyPr/>
          <a:lstStyle/>
          <a:p>
            <a:r>
              <a:rPr lang="en-GB" sz="1400" b="1" dirty="0" smtClean="0">
                <a:solidFill>
                  <a:schemeClr val="accent2"/>
                </a:solidFill>
                <a:latin typeface="+mj-lt"/>
              </a:rPr>
              <a:t>The diagnostics dashboard</a:t>
            </a:r>
            <a:endParaRPr lang="en-GB" sz="1400" b="1" dirty="0">
              <a:solidFill>
                <a:schemeClr val="accent2"/>
              </a:solidFill>
              <a:latin typeface="+mj-lt"/>
            </a:endParaRPr>
          </a:p>
          <a:p>
            <a:endParaRPr lang="en-GB" sz="1400" dirty="0" smtClean="0"/>
          </a:p>
          <a:p>
            <a:pPr marL="342900" indent="-342900">
              <a:buAutoNum type="arabicPeriod"/>
            </a:pPr>
            <a:r>
              <a:rPr lang="en-GB" sz="1400" dirty="0" smtClean="0"/>
              <a:t>On the Repairs &amp; Faults page, the diagnostics results can be accessed from the diagnostics tab</a:t>
            </a:r>
          </a:p>
          <a:p>
            <a:pPr marL="342900" indent="-342900">
              <a:buAutoNum type="arabicPeriod"/>
            </a:pPr>
            <a:r>
              <a:rPr lang="en-GB" sz="1400" dirty="0" smtClean="0"/>
              <a:t>Here you can filter your results by account, status, product and dates when tests were ran. You can also use the search in this section to search for a specific test result. </a:t>
            </a:r>
          </a:p>
          <a:p>
            <a:pPr marL="342900" indent="-342900">
              <a:buAutoNum type="arabicPeriod"/>
            </a:pPr>
            <a:r>
              <a:rPr lang="en-GB" sz="1400" dirty="0" smtClean="0"/>
              <a:t>The results are shown in the table below. Here you can see:</a:t>
            </a:r>
          </a:p>
          <a:p>
            <a:pPr marL="522900" lvl="2" indent="-342900"/>
            <a:r>
              <a:rPr lang="en-GB" sz="1400" dirty="0" smtClean="0"/>
              <a:t>The diagnose reference</a:t>
            </a:r>
          </a:p>
          <a:p>
            <a:pPr marL="522900" lvl="2" indent="-342900"/>
            <a:r>
              <a:rPr lang="en-GB" sz="1400" dirty="0" smtClean="0"/>
              <a:t>The service reference that the test was ran</a:t>
            </a:r>
          </a:p>
          <a:p>
            <a:pPr marL="522900" lvl="2" indent="-342900"/>
            <a:r>
              <a:rPr lang="en-GB" sz="1400" dirty="0" smtClean="0"/>
              <a:t>The status of the test</a:t>
            </a:r>
          </a:p>
          <a:p>
            <a:pPr marL="522900" lvl="2" indent="-342900"/>
            <a:r>
              <a:rPr lang="en-GB" sz="1400" dirty="0" smtClean="0"/>
              <a:t>What type of test was ran</a:t>
            </a:r>
          </a:p>
          <a:p>
            <a:pPr marL="522900" lvl="2" indent="-342900"/>
            <a:r>
              <a:rPr lang="en-GB" sz="1400" dirty="0" smtClean="0"/>
              <a:t>The test outcome</a:t>
            </a:r>
          </a:p>
          <a:p>
            <a:pPr marL="522900" lvl="2" indent="-342900"/>
            <a:r>
              <a:rPr lang="en-GB" sz="1400" dirty="0" smtClean="0"/>
              <a:t>The user ID of the person who ran the test</a:t>
            </a:r>
          </a:p>
          <a:p>
            <a:pPr marL="522900" lvl="2" indent="-342900"/>
            <a:r>
              <a:rPr lang="en-GB" sz="1400" dirty="0" smtClean="0"/>
              <a:t>When the test was ran</a:t>
            </a:r>
          </a:p>
          <a:p>
            <a:pPr marL="522900" lvl="2" indent="-342900"/>
            <a:r>
              <a:rPr lang="en-GB" sz="1400" dirty="0" smtClean="0"/>
              <a:t>You also have the option to raise a fault</a:t>
            </a:r>
          </a:p>
          <a:p>
            <a:pPr marL="522900" lvl="2" indent="-342900"/>
            <a:r>
              <a:rPr lang="en-GB" sz="1400" dirty="0" smtClean="0"/>
              <a:t>And you can download the results as a PDF.</a:t>
            </a:r>
          </a:p>
          <a:p>
            <a:pPr lvl="2" indent="0">
              <a:buNone/>
            </a:pPr>
            <a:endParaRPr lang="en-GB" sz="1400" dirty="0"/>
          </a:p>
          <a:p>
            <a:pPr lvl="2" indent="0">
              <a:buNone/>
            </a:pPr>
            <a:r>
              <a:rPr lang="en-GB" sz="1400" dirty="0" smtClean="0"/>
              <a:t>Please note, you can only see tests ran within the last two weeks on the diagnostics dashboard.</a:t>
            </a:r>
          </a:p>
          <a:p>
            <a:pPr marL="522900" lvl="2" indent="-342900">
              <a:buFont typeface="Arial" panose="020B0604020202020204" pitchFamily="34" charset="0"/>
              <a:buChar char="•"/>
            </a:pPr>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a:p>
        </p:txBody>
      </p:sp>
      <p:sp>
        <p:nvSpPr>
          <p:cNvPr id="4" name="Slide Number Placeholder 3">
            <a:extLst>
              <a:ext uri="{FF2B5EF4-FFF2-40B4-BE49-F238E27FC236}">
                <a16:creationId xmlns="" xmlns:a16="http://schemas.microsoft.com/office/drawing/2014/main" id="{34B0E807-2427-4575-ADA0-83E47C31CDD6}"/>
              </a:ext>
            </a:extLst>
          </p:cNvPr>
          <p:cNvSpPr>
            <a:spLocks noGrp="1"/>
          </p:cNvSpPr>
          <p:nvPr>
            <p:ph type="sldNum" sz="quarter" idx="12"/>
          </p:nvPr>
        </p:nvSpPr>
        <p:spPr/>
        <p:txBody>
          <a:bodyPr/>
          <a:lstStyle/>
          <a:p>
            <a:fld id="{0B868178-02AE-42FC-958D-6B8F13B60175}" type="slidenum">
              <a:rPr lang="en-GB" smtClean="0"/>
              <a:t>17</a:t>
            </a:fld>
            <a:endParaRPr lang="en-GB"/>
          </a:p>
        </p:txBody>
      </p:sp>
      <p:sp>
        <p:nvSpPr>
          <p:cNvPr id="9" name="Oval 8"/>
          <p:cNvSpPr/>
          <p:nvPr/>
        </p:nvSpPr>
        <p:spPr>
          <a:xfrm>
            <a:off x="4695391" y="248416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10" name="Oval 9"/>
          <p:cNvSpPr/>
          <p:nvPr/>
        </p:nvSpPr>
        <p:spPr>
          <a:xfrm>
            <a:off x="4679652" y="334014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
        <p:nvSpPr>
          <p:cNvPr id="11" name="Oval 10"/>
          <p:cNvSpPr/>
          <p:nvPr/>
        </p:nvSpPr>
        <p:spPr>
          <a:xfrm>
            <a:off x="4679652" y="3835857"/>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Tree>
    <p:extLst>
      <p:ext uri="{BB962C8B-B14F-4D97-AF65-F5344CB8AC3E}">
        <p14:creationId xmlns:p14="http://schemas.microsoft.com/office/powerpoint/2010/main" val="424193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6300000" cy="4464000"/>
          </a:xfrm>
        </p:spPr>
        <p:txBody>
          <a:bodyPr/>
          <a:lstStyle/>
          <a:p>
            <a:r>
              <a:rPr lang="en-GB" b="1" dirty="0">
                <a:solidFill>
                  <a:schemeClr val="accent2"/>
                </a:solidFill>
                <a:latin typeface="+mj-lt"/>
              </a:rPr>
              <a:t>What’s in this User Guide?</a:t>
            </a:r>
          </a:p>
          <a:p>
            <a:r>
              <a:rPr lang="en-GB" dirty="0">
                <a:hlinkClick r:id="rId2" action="ppaction://hlinksldjump"/>
              </a:rPr>
              <a:t>p3 - </a:t>
            </a:r>
            <a:r>
              <a:rPr lang="en-GB" dirty="0">
                <a:hlinkClick r:id="rId3" action="ppaction://hlinksldjump"/>
              </a:rPr>
              <a:t>Version Control</a:t>
            </a:r>
            <a:endParaRPr lang="en-GB" dirty="0"/>
          </a:p>
          <a:p>
            <a:r>
              <a:rPr lang="en-GB" dirty="0">
                <a:hlinkClick r:id="rId2" action="ppaction://hlinksldjump"/>
              </a:rPr>
              <a:t>p4 - Introduction </a:t>
            </a:r>
            <a:endParaRPr lang="en-GB" dirty="0"/>
          </a:p>
          <a:p>
            <a:r>
              <a:rPr lang="en-GB" dirty="0" smtClean="0">
                <a:hlinkClick r:id="rId4" action="ppaction://hlinksldjump"/>
              </a:rPr>
              <a:t>p5 – What diagnostics tests are available? </a:t>
            </a:r>
            <a:endParaRPr lang="en-GB" dirty="0" smtClean="0"/>
          </a:p>
          <a:p>
            <a:r>
              <a:rPr lang="en-GB" dirty="0" smtClean="0">
                <a:hlinkClick r:id="rId5" action="ppaction://hlinksldjump"/>
              </a:rPr>
              <a:t>p9 – How to launch the journey</a:t>
            </a:r>
            <a:endParaRPr lang="en-GB" dirty="0" smtClean="0"/>
          </a:p>
          <a:p>
            <a:r>
              <a:rPr lang="en-GB" dirty="0" smtClean="0">
                <a:hlinkClick r:id="rId6" action="ppaction://hlinksldjump"/>
              </a:rPr>
              <a:t>p16 </a:t>
            </a:r>
            <a:r>
              <a:rPr lang="en-US" dirty="0">
                <a:hlinkClick r:id="rId6" action="ppaction://hlinksldjump"/>
              </a:rPr>
              <a:t>Viewing your diagnostic tests</a:t>
            </a:r>
            <a:endParaRPr lang="en-GB" dirty="0" smtClean="0"/>
          </a:p>
          <a:p>
            <a:endParaRPr lang="en-US" dirty="0"/>
          </a:p>
          <a:p>
            <a:endParaRPr lang="en-US" dirty="0"/>
          </a:p>
        </p:txBody>
      </p:sp>
      <p:sp>
        <p:nvSpPr>
          <p:cNvPr id="4" name="Slide Number Placeholder 3">
            <a:extLst>
              <a:ext uri="{FF2B5EF4-FFF2-40B4-BE49-F238E27FC236}">
                <a16:creationId xmlns="" xmlns:a16="http://schemas.microsoft.com/office/drawing/2014/main"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5" name="Picture 4"/>
          <p:cNvPicPr>
            <a:picLocks noChangeAspect="1"/>
          </p:cNvPicPr>
          <p:nvPr/>
        </p:nvPicPr>
        <p:blipFill rotWithShape="1">
          <a:blip r:embed="rId7"/>
          <a:srcRect t="776"/>
          <a:stretch/>
        </p:blipFill>
        <p:spPr>
          <a:xfrm>
            <a:off x="4967684" y="1188020"/>
            <a:ext cx="7018036" cy="456260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8539513"/>
              </p:ext>
            </p:extLst>
          </p:nvPr>
        </p:nvGraphicFramePr>
        <p:xfrm>
          <a:off x="503238" y="1511300"/>
          <a:ext cx="11233149" cy="1050630"/>
        </p:xfrm>
        <a:graphic>
          <a:graphicData uri="http://schemas.openxmlformats.org/drawingml/2006/table">
            <a:tbl>
              <a:tblPr firstRow="1" bandRow="1">
                <a:tableStyleId>{5C22544A-7EE6-4342-B048-85BDC9FD1C3A}</a:tableStyleId>
              </a:tblPr>
              <a:tblGrid>
                <a:gridCol w="1090998">
                  <a:extLst>
                    <a:ext uri="{9D8B030D-6E8A-4147-A177-3AD203B41FA5}">
                      <a16:colId xmlns="" xmlns:a16="http://schemas.microsoft.com/office/drawing/2014/main" val="20000"/>
                    </a:ext>
                  </a:extLst>
                </a:gridCol>
                <a:gridCol w="6397768">
                  <a:extLst>
                    <a:ext uri="{9D8B030D-6E8A-4147-A177-3AD203B41FA5}">
                      <a16:colId xmlns="" xmlns:a16="http://schemas.microsoft.com/office/drawing/2014/main" val="20001"/>
                    </a:ext>
                  </a:extLst>
                </a:gridCol>
                <a:gridCol w="3744383">
                  <a:extLst>
                    <a:ext uri="{9D8B030D-6E8A-4147-A177-3AD203B41FA5}">
                      <a16:colId xmlns="" xmlns:a16="http://schemas.microsoft.com/office/drawing/2014/main" val="20002"/>
                    </a:ext>
                  </a:extLst>
                </a:gridCol>
              </a:tblGrid>
              <a:tr h="344560">
                <a:tc>
                  <a:txBody>
                    <a:bodyPr/>
                    <a:lstStyle/>
                    <a:p>
                      <a:r>
                        <a:rPr lang="en-GB" sz="1500" dirty="0"/>
                        <a:t>Date</a:t>
                      </a:r>
                    </a:p>
                  </a:txBody>
                  <a:tcPr marL="124503" marR="124503" marT="60805" marB="60805"/>
                </a:tc>
                <a:tc>
                  <a:txBody>
                    <a:bodyPr/>
                    <a:lstStyle/>
                    <a:p>
                      <a:r>
                        <a:rPr lang="en-GB" sz="1500" dirty="0"/>
                        <a:t>Change</a:t>
                      </a:r>
                    </a:p>
                  </a:txBody>
                  <a:tcPr marL="124503" marR="124503" marT="60805" marB="60805"/>
                </a:tc>
                <a:tc>
                  <a:txBody>
                    <a:bodyPr/>
                    <a:lstStyle/>
                    <a:p>
                      <a:r>
                        <a:rPr lang="en-GB" sz="1500" dirty="0"/>
                        <a:t>Version</a:t>
                      </a:r>
                    </a:p>
                  </a:txBody>
                  <a:tcPr marL="124503" marR="124503" marT="60805" marB="60805"/>
                </a:tc>
                <a:extLst>
                  <a:ext uri="{0D108BD9-81ED-4DB2-BD59-A6C34878D82A}">
                    <a16:rowId xmlns="" xmlns:a16="http://schemas.microsoft.com/office/drawing/2014/main" val="10000"/>
                  </a:ext>
                </a:extLst>
              </a:tr>
              <a:tr h="344560">
                <a:tc>
                  <a:txBody>
                    <a:bodyPr/>
                    <a:lstStyle/>
                    <a:p>
                      <a:r>
                        <a:rPr lang="en-GB" sz="1500" dirty="0" smtClean="0"/>
                        <a:t>11/03/18</a:t>
                      </a:r>
                      <a:endParaRPr lang="en-GB" sz="1500" dirty="0"/>
                    </a:p>
                  </a:txBody>
                  <a:tcPr marL="124503" marR="124503" marT="60805" marB="60805"/>
                </a:tc>
                <a:tc>
                  <a:txBody>
                    <a:bodyPr/>
                    <a:lstStyle/>
                    <a:p>
                      <a:r>
                        <a:rPr lang="en-GB" sz="1500" dirty="0"/>
                        <a:t>User</a:t>
                      </a:r>
                      <a:r>
                        <a:rPr lang="en-GB" sz="1500" baseline="0" dirty="0"/>
                        <a:t> Guide </a:t>
                      </a:r>
                      <a:r>
                        <a:rPr lang="en-GB" sz="1500" dirty="0"/>
                        <a:t>Published.</a:t>
                      </a:r>
                    </a:p>
                  </a:txBody>
                  <a:tcPr marL="124503" marR="124503" marT="60805" marB="60805"/>
                </a:tc>
                <a:tc>
                  <a:txBody>
                    <a:bodyPr/>
                    <a:lstStyle/>
                    <a:p>
                      <a:r>
                        <a:rPr lang="en-GB" sz="1500" dirty="0"/>
                        <a:t>1</a:t>
                      </a:r>
                    </a:p>
                  </a:txBody>
                  <a:tcPr marL="124503" marR="124503" marT="60805" marB="60805"/>
                </a:tc>
                <a:extLst>
                  <a:ext uri="{0D108BD9-81ED-4DB2-BD59-A6C34878D82A}">
                    <a16:rowId xmlns="" xmlns:a16="http://schemas.microsoft.com/office/drawing/2014/main" val="10001"/>
                  </a:ext>
                </a:extLst>
              </a:tr>
              <a:tr h="344560">
                <a:tc>
                  <a:txBody>
                    <a:bodyPr/>
                    <a:lstStyle/>
                    <a:p>
                      <a:r>
                        <a:rPr lang="en-GB" sz="1500" dirty="0" smtClean="0"/>
                        <a:t>10/05/18</a:t>
                      </a:r>
                      <a:endParaRPr lang="en-GB" sz="1500" dirty="0"/>
                    </a:p>
                  </a:txBody>
                  <a:tcPr marL="124503" marR="124503" marT="60805" marB="60805"/>
                </a:tc>
                <a:tc>
                  <a:txBody>
                    <a:bodyPr/>
                    <a:lstStyle/>
                    <a:p>
                      <a:r>
                        <a:rPr lang="en-GB" sz="1500" dirty="0" smtClean="0"/>
                        <a:t>Updated screenshots to match changes</a:t>
                      </a:r>
                      <a:r>
                        <a:rPr lang="en-GB" sz="1500" baseline="0" dirty="0" smtClean="0"/>
                        <a:t> to cosmetics</a:t>
                      </a:r>
                      <a:endParaRPr lang="en-GB" sz="1500" dirty="0"/>
                    </a:p>
                  </a:txBody>
                  <a:tcPr marL="124503" marR="124503" marT="60805" marB="60805"/>
                </a:tc>
                <a:tc>
                  <a:txBody>
                    <a:bodyPr/>
                    <a:lstStyle/>
                    <a:p>
                      <a:r>
                        <a:rPr lang="en-GB" sz="1500" dirty="0" smtClean="0"/>
                        <a:t>1.1</a:t>
                      </a:r>
                      <a:endParaRPr lang="en-GB" sz="1500" dirty="0"/>
                    </a:p>
                  </a:txBody>
                  <a:tcPr marL="124503" marR="124503" marT="60805" marB="60805"/>
                </a:tc>
              </a:tr>
            </a:tbl>
          </a:graphicData>
        </a:graphic>
      </p:graphicFrame>
      <p:sp>
        <p:nvSpPr>
          <p:cNvPr id="3" name="Slide Number Placeholder 2">
            <a:extLst>
              <a:ext uri="{FF2B5EF4-FFF2-40B4-BE49-F238E27FC236}">
                <a16:creationId xmlns="" xmlns:a16="http://schemas.microsoft.com/office/drawing/2014/main"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a:t>
            </a:r>
            <a:endParaRPr lang="en-US" dirty="0"/>
          </a:p>
        </p:txBody>
      </p:sp>
      <p:sp>
        <p:nvSpPr>
          <p:cNvPr id="3" name="Content Placeholder 2"/>
          <p:cNvSpPr>
            <a:spLocks noGrp="1"/>
          </p:cNvSpPr>
          <p:nvPr>
            <p:ph idx="1"/>
          </p:nvPr>
        </p:nvSpPr>
        <p:spPr>
          <a:xfrm>
            <a:off x="504000" y="1332037"/>
            <a:ext cx="6263884" cy="4464000"/>
          </a:xfrm>
        </p:spPr>
        <p:txBody>
          <a:bodyPr/>
          <a:lstStyle/>
          <a:p>
            <a:r>
              <a:rPr lang="en-GB" b="1" dirty="0">
                <a:solidFill>
                  <a:schemeClr val="accent2"/>
                </a:solidFill>
                <a:latin typeface="+mj-lt"/>
              </a:rPr>
              <a:t>What is the Business Zone Ethernet </a:t>
            </a:r>
            <a:r>
              <a:rPr lang="en-GB" b="1" dirty="0" smtClean="0">
                <a:solidFill>
                  <a:schemeClr val="accent2"/>
                </a:solidFill>
                <a:latin typeface="+mj-lt"/>
              </a:rPr>
              <a:t>Diagnostic Journey</a:t>
            </a:r>
            <a:r>
              <a:rPr lang="en-GB" b="1" dirty="0">
                <a:solidFill>
                  <a:schemeClr val="accent2"/>
                </a:solidFill>
                <a:latin typeface="+mj-lt"/>
              </a:rPr>
              <a:t>?</a:t>
            </a:r>
          </a:p>
          <a:p>
            <a:r>
              <a:rPr lang="en-GB" dirty="0"/>
              <a:t/>
            </a:r>
            <a:br>
              <a:rPr lang="en-GB" dirty="0"/>
            </a:br>
            <a:r>
              <a:rPr lang="en-GB" dirty="0"/>
              <a:t>We’re replacing Eco Plus with a new improved online </a:t>
            </a:r>
            <a:r>
              <a:rPr lang="en-GB" dirty="0" smtClean="0"/>
              <a:t>diagnostic journey for </a:t>
            </a:r>
            <a:r>
              <a:rPr lang="en-GB" dirty="0"/>
              <a:t>Ethernet. </a:t>
            </a:r>
          </a:p>
          <a:p>
            <a:endParaRPr lang="en-GB" dirty="0"/>
          </a:p>
          <a:p>
            <a:r>
              <a:rPr lang="en-GB" dirty="0"/>
              <a:t>Accessed via Business Zone, the new journey will allow you to </a:t>
            </a:r>
            <a:r>
              <a:rPr lang="en-GB" dirty="0" smtClean="0"/>
              <a:t>diagnose and raise Ethernet faults faster </a:t>
            </a:r>
            <a:r>
              <a:rPr lang="en-GB" dirty="0"/>
              <a:t>and easier.</a:t>
            </a:r>
          </a:p>
          <a:p>
            <a:endParaRPr lang="en-GB" dirty="0"/>
          </a:p>
          <a:p>
            <a:r>
              <a:rPr lang="en-GB" dirty="0" smtClean="0"/>
              <a:t>In addition to this, we’re improving the Repair and Faults section on Business Zone to show you all the diagnostic tests ran within the last two weeks with an option to download the results as a PDF.</a:t>
            </a:r>
            <a:endParaRPr lang="en-GB" dirty="0"/>
          </a:p>
          <a:p>
            <a:endParaRPr lang="en-US" dirty="0"/>
          </a:p>
          <a:p>
            <a:endParaRPr lang="en-US" dirty="0"/>
          </a:p>
        </p:txBody>
      </p:sp>
      <p:sp>
        <p:nvSpPr>
          <p:cNvPr id="4" name="Slide Number Placeholder 3">
            <a:extLst>
              <a:ext uri="{FF2B5EF4-FFF2-40B4-BE49-F238E27FC236}">
                <a16:creationId xmlns="" xmlns:a16="http://schemas.microsoft.com/office/drawing/2014/main" id="{34B0E807-2427-4575-ADA0-83E47C31CDD6}"/>
              </a:ext>
            </a:extLst>
          </p:cNvPr>
          <p:cNvSpPr>
            <a:spLocks noGrp="1"/>
          </p:cNvSpPr>
          <p:nvPr>
            <p:ph type="sldNum" sz="quarter" idx="12"/>
          </p:nvPr>
        </p:nvSpPr>
        <p:spPr/>
        <p:txBody>
          <a:bodyPr/>
          <a:lstStyle/>
          <a:p>
            <a:fld id="{0B868178-02AE-42FC-958D-6B8F13B60175}" type="slidenum">
              <a:rPr lang="en-GB" smtClean="0"/>
              <a:t>4</a:t>
            </a:fld>
            <a:endParaRPr lang="en-GB"/>
          </a:p>
        </p:txBody>
      </p:sp>
      <p:pic>
        <p:nvPicPr>
          <p:cNvPr id="5" name="Picture 4"/>
          <p:cNvPicPr>
            <a:picLocks noChangeAspect="1"/>
          </p:cNvPicPr>
          <p:nvPr/>
        </p:nvPicPr>
        <p:blipFill>
          <a:blip r:embed="rId2"/>
          <a:stretch>
            <a:fillRect/>
          </a:stretch>
        </p:blipFill>
        <p:spPr>
          <a:xfrm>
            <a:off x="6983908" y="1332037"/>
            <a:ext cx="4922916" cy="44640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1686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diagnostic tests are available?</a:t>
            </a:r>
            <a:endParaRPr lang="en-US" dirty="0"/>
          </a:p>
        </p:txBody>
      </p:sp>
      <p:sp>
        <p:nvSpPr>
          <p:cNvPr id="3" name="Content Placeholder 2"/>
          <p:cNvSpPr>
            <a:spLocks noGrp="1"/>
          </p:cNvSpPr>
          <p:nvPr>
            <p:ph idx="1"/>
          </p:nvPr>
        </p:nvSpPr>
        <p:spPr>
          <a:xfrm>
            <a:off x="504000" y="1188021"/>
            <a:ext cx="4895732" cy="4464000"/>
          </a:xfrm>
        </p:spPr>
        <p:txBody>
          <a:bodyPr/>
          <a:lstStyle/>
          <a:p>
            <a:r>
              <a:rPr lang="en-GB" b="1" dirty="0" smtClean="0">
                <a:solidFill>
                  <a:schemeClr val="accent2"/>
                </a:solidFill>
                <a:latin typeface="+mj-lt"/>
              </a:rPr>
              <a:t>What diagnostic tests are available?</a:t>
            </a:r>
            <a:endParaRPr lang="en-GB" b="1" dirty="0">
              <a:solidFill>
                <a:schemeClr val="accent2"/>
              </a:solidFill>
              <a:latin typeface="+mj-lt"/>
            </a:endParaRPr>
          </a:p>
          <a:p>
            <a:r>
              <a:rPr lang="en-GB" dirty="0"/>
              <a:t/>
            </a:r>
            <a:br>
              <a:rPr lang="en-GB" dirty="0"/>
            </a:br>
            <a:r>
              <a:rPr lang="en-GB" dirty="0" smtClean="0"/>
              <a:t>The new diagnostic tests are available for Ethernet and Mobile Ethernet circuits.</a:t>
            </a:r>
          </a:p>
          <a:p>
            <a:endParaRPr lang="en-GB" dirty="0" smtClean="0"/>
          </a:p>
          <a:p>
            <a:r>
              <a:rPr lang="en-GB" dirty="0"/>
              <a:t>Tests available for Ethernet and </a:t>
            </a:r>
            <a:r>
              <a:rPr lang="en-GB" dirty="0" smtClean="0"/>
              <a:t>Mobile Ethernet:</a:t>
            </a:r>
            <a:endParaRPr lang="en-GB" dirty="0"/>
          </a:p>
          <a:p>
            <a:r>
              <a:rPr lang="en-GB" b="1" dirty="0"/>
              <a:t>Standalone </a:t>
            </a:r>
            <a:r>
              <a:rPr lang="en-GB" b="1" dirty="0" smtClean="0"/>
              <a:t>diagnostics</a:t>
            </a:r>
          </a:p>
          <a:p>
            <a:r>
              <a:rPr lang="en-GB" b="1" dirty="0" smtClean="0"/>
              <a:t>Applying and removing loop </a:t>
            </a:r>
            <a:r>
              <a:rPr lang="en-GB" b="1" dirty="0"/>
              <a:t>b</a:t>
            </a:r>
            <a:r>
              <a:rPr lang="en-GB" b="1" dirty="0" smtClean="0"/>
              <a:t>ack</a:t>
            </a:r>
          </a:p>
          <a:p>
            <a:endParaRPr lang="en-GB" b="1" dirty="0"/>
          </a:p>
          <a:p>
            <a:r>
              <a:rPr lang="en-GB" dirty="0"/>
              <a:t>Tests available for </a:t>
            </a:r>
            <a:r>
              <a:rPr lang="en-GB" dirty="0" smtClean="0"/>
              <a:t>Mobile Ethernet only:</a:t>
            </a:r>
          </a:p>
          <a:p>
            <a:r>
              <a:rPr lang="en-GB" b="1" dirty="0" smtClean="0"/>
              <a:t>E2E ping test</a:t>
            </a:r>
            <a:endParaRPr lang="en-GB" b="1" dirty="0"/>
          </a:p>
          <a:p>
            <a:endParaRPr lang="en-GB" b="1" dirty="0"/>
          </a:p>
          <a:p>
            <a:endParaRPr lang="en-GB" dirty="0" smtClean="0"/>
          </a:p>
          <a:p>
            <a:endParaRPr lang="en-US" dirty="0"/>
          </a:p>
          <a:p>
            <a:endParaRPr lang="en-US" dirty="0"/>
          </a:p>
        </p:txBody>
      </p:sp>
      <p:sp>
        <p:nvSpPr>
          <p:cNvPr id="4" name="Slide Number Placeholder 3">
            <a:extLst>
              <a:ext uri="{FF2B5EF4-FFF2-40B4-BE49-F238E27FC236}">
                <a16:creationId xmlns="" xmlns:a16="http://schemas.microsoft.com/office/drawing/2014/main" id="{34B0E807-2427-4575-ADA0-83E47C31CDD6}"/>
              </a:ext>
            </a:extLst>
          </p:cNvPr>
          <p:cNvSpPr>
            <a:spLocks noGrp="1"/>
          </p:cNvSpPr>
          <p:nvPr>
            <p:ph type="sldNum" sz="quarter" idx="12"/>
          </p:nvPr>
        </p:nvSpPr>
        <p:spPr/>
        <p:txBody>
          <a:bodyPr/>
          <a:lstStyle/>
          <a:p>
            <a:fld id="{0B868178-02AE-42FC-958D-6B8F13B60175}" type="slidenum">
              <a:rPr lang="en-GB" smtClean="0"/>
              <a:t>5</a:t>
            </a:fld>
            <a:endParaRPr lang="en-GB"/>
          </a:p>
        </p:txBody>
      </p:sp>
      <p:pic>
        <p:nvPicPr>
          <p:cNvPr id="6" name="Picture 5"/>
          <p:cNvPicPr>
            <a:picLocks noChangeAspect="1"/>
          </p:cNvPicPr>
          <p:nvPr/>
        </p:nvPicPr>
        <p:blipFill>
          <a:blip r:embed="rId2"/>
          <a:stretch>
            <a:fillRect/>
          </a:stretch>
        </p:blipFill>
        <p:spPr>
          <a:xfrm>
            <a:off x="5579071" y="1218949"/>
            <a:ext cx="6156929" cy="29214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2813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diagnostic tests are available?</a:t>
            </a:r>
            <a:endParaRPr lang="en-US" dirty="0"/>
          </a:p>
        </p:txBody>
      </p:sp>
      <p:sp>
        <p:nvSpPr>
          <p:cNvPr id="3" name="Content Placeholder 2"/>
          <p:cNvSpPr>
            <a:spLocks noGrp="1"/>
          </p:cNvSpPr>
          <p:nvPr>
            <p:ph idx="1"/>
          </p:nvPr>
        </p:nvSpPr>
        <p:spPr>
          <a:xfrm>
            <a:off x="504000" y="1188021"/>
            <a:ext cx="4895732" cy="4464000"/>
          </a:xfrm>
        </p:spPr>
        <p:txBody>
          <a:bodyPr/>
          <a:lstStyle/>
          <a:p>
            <a:r>
              <a:rPr lang="en-GB" b="1" dirty="0" smtClean="0">
                <a:solidFill>
                  <a:schemeClr val="accent2"/>
                </a:solidFill>
                <a:latin typeface="+mj-lt"/>
              </a:rPr>
              <a:t>Standalone </a:t>
            </a:r>
            <a:r>
              <a:rPr lang="en-GB" b="1" dirty="0">
                <a:solidFill>
                  <a:schemeClr val="accent2"/>
                </a:solidFill>
                <a:latin typeface="+mj-lt"/>
              </a:rPr>
              <a:t>diagnostics</a:t>
            </a:r>
          </a:p>
          <a:p>
            <a:endParaRPr lang="en-GB" dirty="0" smtClean="0"/>
          </a:p>
          <a:p>
            <a:r>
              <a:rPr lang="en-GB" dirty="0" smtClean="0"/>
              <a:t>For Ethernet and Mobile Ethernet, you can perform a standalone diagnostic test. This runs a series of non-intrusive tests on your service and provides you a result highlighting if a fault has been found. </a:t>
            </a:r>
          </a:p>
          <a:p>
            <a:endParaRPr lang="en-GB" dirty="0"/>
          </a:p>
          <a:p>
            <a:r>
              <a:rPr lang="en-GB" dirty="0" smtClean="0"/>
              <a:t>If a fault was found, the results will also tell you the location of the fault. </a:t>
            </a:r>
          </a:p>
          <a:p>
            <a:endParaRPr lang="en-GB" dirty="0"/>
          </a:p>
          <a:p>
            <a:r>
              <a:rPr lang="en-GB" dirty="0" smtClean="0"/>
              <a:t>This test can identify if your service is affected by issues concerning </a:t>
            </a:r>
            <a:r>
              <a:rPr lang="en-GB" b="1" dirty="0" smtClean="0"/>
              <a:t>power</a:t>
            </a:r>
            <a:r>
              <a:rPr lang="en-GB" dirty="0" smtClean="0"/>
              <a:t>, </a:t>
            </a:r>
            <a:r>
              <a:rPr lang="en-GB" b="1" dirty="0" smtClean="0"/>
              <a:t>performance</a:t>
            </a:r>
            <a:r>
              <a:rPr lang="en-GB" dirty="0" smtClean="0"/>
              <a:t>, </a:t>
            </a:r>
            <a:r>
              <a:rPr lang="en-GB" b="1" dirty="0" smtClean="0"/>
              <a:t>BT Wholesale’s core network</a:t>
            </a:r>
            <a:r>
              <a:rPr lang="en-GB" dirty="0" smtClean="0"/>
              <a:t> or the </a:t>
            </a:r>
            <a:r>
              <a:rPr lang="en-GB" b="1" dirty="0" smtClean="0"/>
              <a:t>physical access </a:t>
            </a:r>
            <a:r>
              <a:rPr lang="en-GB" dirty="0" smtClean="0"/>
              <a:t>from your premises to the Ethernet node.</a:t>
            </a:r>
            <a:endParaRPr lang="en-GB" dirty="0"/>
          </a:p>
          <a:p>
            <a:endParaRPr lang="en-US" dirty="0"/>
          </a:p>
          <a:p>
            <a:endParaRPr lang="en-US" dirty="0"/>
          </a:p>
        </p:txBody>
      </p:sp>
      <p:sp>
        <p:nvSpPr>
          <p:cNvPr id="4" name="Slide Number Placeholder 3">
            <a:extLst>
              <a:ext uri="{FF2B5EF4-FFF2-40B4-BE49-F238E27FC236}">
                <a16:creationId xmlns="" xmlns:a16="http://schemas.microsoft.com/office/drawing/2014/main" id="{34B0E807-2427-4575-ADA0-83E47C31CDD6}"/>
              </a:ext>
            </a:extLst>
          </p:cNvPr>
          <p:cNvSpPr>
            <a:spLocks noGrp="1"/>
          </p:cNvSpPr>
          <p:nvPr>
            <p:ph type="sldNum" sz="quarter" idx="12"/>
          </p:nvPr>
        </p:nvSpPr>
        <p:spPr/>
        <p:txBody>
          <a:bodyPr/>
          <a:lstStyle/>
          <a:p>
            <a:fld id="{0B868178-02AE-42FC-958D-6B8F13B60175}" type="slidenum">
              <a:rPr lang="en-GB" smtClean="0"/>
              <a:t>6</a:t>
            </a:fld>
            <a:endParaRPr lang="en-GB"/>
          </a:p>
        </p:txBody>
      </p:sp>
      <p:pic>
        <p:nvPicPr>
          <p:cNvPr id="5" name="Picture 4"/>
          <p:cNvPicPr>
            <a:picLocks noChangeAspect="1"/>
          </p:cNvPicPr>
          <p:nvPr/>
        </p:nvPicPr>
        <p:blipFill>
          <a:blip r:embed="rId2"/>
          <a:stretch>
            <a:fillRect/>
          </a:stretch>
        </p:blipFill>
        <p:spPr>
          <a:xfrm>
            <a:off x="5543747" y="1332037"/>
            <a:ext cx="6491951" cy="2232248"/>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5555147" y="3780309"/>
            <a:ext cx="6442474" cy="18002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600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diagnostic tests are available?</a:t>
            </a:r>
            <a:endParaRPr lang="en-US" dirty="0"/>
          </a:p>
        </p:txBody>
      </p:sp>
      <p:sp>
        <p:nvSpPr>
          <p:cNvPr id="3" name="Content Placeholder 2"/>
          <p:cNvSpPr>
            <a:spLocks noGrp="1"/>
          </p:cNvSpPr>
          <p:nvPr>
            <p:ph idx="1"/>
          </p:nvPr>
        </p:nvSpPr>
        <p:spPr>
          <a:xfrm>
            <a:off x="504000" y="1188021"/>
            <a:ext cx="6263884" cy="4464000"/>
          </a:xfrm>
        </p:spPr>
        <p:txBody>
          <a:bodyPr/>
          <a:lstStyle/>
          <a:p>
            <a:r>
              <a:rPr lang="en-GB" sz="1600" b="1" dirty="0" smtClean="0">
                <a:solidFill>
                  <a:schemeClr val="accent2"/>
                </a:solidFill>
                <a:latin typeface="+mj-lt"/>
              </a:rPr>
              <a:t>Loopback</a:t>
            </a:r>
            <a:endParaRPr lang="en-GB" sz="1600" b="1" dirty="0">
              <a:solidFill>
                <a:schemeClr val="accent2"/>
              </a:solidFill>
              <a:latin typeface="+mj-lt"/>
            </a:endParaRPr>
          </a:p>
          <a:p>
            <a:endParaRPr lang="en-GB" sz="1600" dirty="0" smtClean="0"/>
          </a:p>
          <a:p>
            <a:r>
              <a:rPr lang="en-GB" sz="1600" dirty="0" smtClean="0"/>
              <a:t>You can apply and remove a loopback to help you diagnose and fault your service from the new Business Zone journey.</a:t>
            </a:r>
          </a:p>
          <a:p>
            <a:endParaRPr lang="en-GB" sz="1600" dirty="0" smtClean="0"/>
          </a:p>
          <a:p>
            <a:r>
              <a:rPr lang="en-GB" sz="1600" dirty="0" smtClean="0"/>
              <a:t>This </a:t>
            </a:r>
            <a:r>
              <a:rPr lang="en-GB" sz="1600" dirty="0"/>
              <a:t>is an intrusive </a:t>
            </a:r>
            <a:r>
              <a:rPr lang="en-GB" sz="1600" dirty="0" smtClean="0"/>
              <a:t>action that allows </a:t>
            </a:r>
            <a:r>
              <a:rPr lang="en-GB" sz="1600" dirty="0"/>
              <a:t>you to apply a loop at a port or on a VLAN to send and receive traffic towards </a:t>
            </a:r>
            <a:r>
              <a:rPr lang="en-GB" sz="1600" dirty="0" smtClean="0"/>
              <a:t>or from the BT network. </a:t>
            </a:r>
            <a:r>
              <a:rPr lang="en-GB" sz="1600" dirty="0"/>
              <a:t>This will </a:t>
            </a:r>
            <a:r>
              <a:rPr lang="en-GB" sz="1600" dirty="0" smtClean="0"/>
              <a:t>help you identify </a:t>
            </a:r>
            <a:r>
              <a:rPr lang="en-GB" sz="1600" dirty="0"/>
              <a:t>if the root cause of the fault exists on the </a:t>
            </a:r>
            <a:r>
              <a:rPr lang="en-GB" sz="1600" dirty="0" smtClean="0"/>
              <a:t>BT Network or with your equipment / setup. </a:t>
            </a:r>
          </a:p>
          <a:p>
            <a:endParaRPr lang="en-GB" sz="1600" dirty="0"/>
          </a:p>
          <a:p>
            <a:r>
              <a:rPr lang="en-GB" sz="1600" b="1" dirty="0" smtClean="0"/>
              <a:t>Please note, by </a:t>
            </a:r>
            <a:r>
              <a:rPr lang="en-GB" sz="1600" b="1" dirty="0"/>
              <a:t>applying a loopback you will disconnect the service for your end Customer. </a:t>
            </a:r>
            <a:r>
              <a:rPr lang="en-GB" sz="1600" dirty="0" smtClean="0"/>
              <a:t>As such, </a:t>
            </a:r>
            <a:r>
              <a:rPr lang="en-GB" sz="1600" dirty="0"/>
              <a:t>ONLY </a:t>
            </a:r>
            <a:r>
              <a:rPr lang="en-GB" sz="1600" dirty="0" smtClean="0"/>
              <a:t>users with a PIN </a:t>
            </a:r>
            <a:r>
              <a:rPr lang="en-GB" sz="1600" dirty="0"/>
              <a:t>can </a:t>
            </a:r>
            <a:r>
              <a:rPr lang="en-GB" sz="1600" dirty="0" smtClean="0"/>
              <a:t>apply loopbacks.</a:t>
            </a:r>
            <a:endParaRPr lang="en-GB" sz="1600" b="1" dirty="0" smtClean="0"/>
          </a:p>
          <a:p>
            <a:endParaRPr lang="en-GB" sz="1600" dirty="0"/>
          </a:p>
          <a:p>
            <a:r>
              <a:rPr lang="en-GB" sz="1600" dirty="0" smtClean="0"/>
              <a:t>Once </a:t>
            </a:r>
            <a:r>
              <a:rPr lang="en-GB" sz="1600" dirty="0"/>
              <a:t>you apply the loop you need to also remove it to resume your end Customers service. </a:t>
            </a:r>
            <a:r>
              <a:rPr lang="en-US" sz="1600" dirty="0" smtClean="0"/>
              <a:t>This can also be done via the new diagnostics journey.</a:t>
            </a:r>
            <a:endParaRPr lang="en-GB" sz="1600" dirty="0"/>
          </a:p>
        </p:txBody>
      </p:sp>
      <p:sp>
        <p:nvSpPr>
          <p:cNvPr id="4" name="Slide Number Placeholder 3">
            <a:extLst>
              <a:ext uri="{FF2B5EF4-FFF2-40B4-BE49-F238E27FC236}">
                <a16:creationId xmlns="" xmlns:a16="http://schemas.microsoft.com/office/drawing/2014/main" id="{34B0E807-2427-4575-ADA0-83E47C31CDD6}"/>
              </a:ext>
            </a:extLst>
          </p:cNvPr>
          <p:cNvSpPr>
            <a:spLocks noGrp="1"/>
          </p:cNvSpPr>
          <p:nvPr>
            <p:ph type="sldNum" sz="quarter" idx="12"/>
          </p:nvPr>
        </p:nvSpPr>
        <p:spPr/>
        <p:txBody>
          <a:bodyPr/>
          <a:lstStyle/>
          <a:p>
            <a:fld id="{0B868178-02AE-42FC-958D-6B8F13B60175}" type="slidenum">
              <a:rPr lang="en-GB" smtClean="0"/>
              <a:t>7</a:t>
            </a:fld>
            <a:endParaRPr lang="en-GB"/>
          </a:p>
        </p:txBody>
      </p:sp>
      <p:pic>
        <p:nvPicPr>
          <p:cNvPr id="8" name="Picture 7"/>
          <p:cNvPicPr>
            <a:picLocks noChangeAspect="1"/>
          </p:cNvPicPr>
          <p:nvPr/>
        </p:nvPicPr>
        <p:blipFill>
          <a:blip r:embed="rId2"/>
          <a:stretch>
            <a:fillRect/>
          </a:stretch>
        </p:blipFill>
        <p:spPr>
          <a:xfrm>
            <a:off x="7271940" y="1053330"/>
            <a:ext cx="3834329" cy="510324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8952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diagnostic tests are available?</a:t>
            </a:r>
            <a:endParaRPr lang="en-US" dirty="0"/>
          </a:p>
        </p:txBody>
      </p:sp>
      <p:sp>
        <p:nvSpPr>
          <p:cNvPr id="3" name="Content Placeholder 2"/>
          <p:cNvSpPr>
            <a:spLocks noGrp="1"/>
          </p:cNvSpPr>
          <p:nvPr>
            <p:ph idx="1"/>
          </p:nvPr>
        </p:nvSpPr>
        <p:spPr>
          <a:xfrm>
            <a:off x="504000" y="1188021"/>
            <a:ext cx="4895732" cy="4464000"/>
          </a:xfrm>
        </p:spPr>
        <p:txBody>
          <a:bodyPr/>
          <a:lstStyle/>
          <a:p>
            <a:r>
              <a:rPr lang="en-GB" sz="1600" b="1" dirty="0" smtClean="0">
                <a:solidFill>
                  <a:schemeClr val="accent2"/>
                </a:solidFill>
                <a:latin typeface="+mj-lt"/>
              </a:rPr>
              <a:t>End to End Ping Test</a:t>
            </a:r>
            <a:endParaRPr lang="en-GB" sz="1600" b="1" dirty="0">
              <a:solidFill>
                <a:schemeClr val="accent2"/>
              </a:solidFill>
              <a:latin typeface="+mj-lt"/>
            </a:endParaRPr>
          </a:p>
          <a:p>
            <a:endParaRPr lang="en-GB" sz="1600" dirty="0" smtClean="0"/>
          </a:p>
          <a:p>
            <a:r>
              <a:rPr lang="en-GB" sz="1600" dirty="0" smtClean="0"/>
              <a:t>You can carry out the End to End Ping Test for Mobile Ethernet (MEAS) circuits using the new diagnostics tool.</a:t>
            </a:r>
          </a:p>
          <a:p>
            <a:endParaRPr lang="en-GB" sz="1600" dirty="0"/>
          </a:p>
          <a:p>
            <a:r>
              <a:rPr lang="en-GB" sz="1600" dirty="0" smtClean="0"/>
              <a:t>This test can be ran to check </a:t>
            </a:r>
            <a:r>
              <a:rPr lang="en-GB" sz="1600" dirty="0"/>
              <a:t>the connectivity between the Cell and Switch </a:t>
            </a:r>
            <a:r>
              <a:rPr lang="en-GB" sz="1600" dirty="0" smtClean="0"/>
              <a:t>sites</a:t>
            </a:r>
          </a:p>
          <a:p>
            <a:endParaRPr lang="en-GB" sz="1600" dirty="0"/>
          </a:p>
          <a:p>
            <a:r>
              <a:rPr lang="en-GB" sz="1600" dirty="0" smtClean="0"/>
              <a:t>To run this test, you’ll need the </a:t>
            </a:r>
            <a:r>
              <a:rPr lang="en-GB" sz="1600" dirty="0" err="1" smtClean="0"/>
              <a:t>Etherflow</a:t>
            </a:r>
            <a:r>
              <a:rPr lang="en-GB" sz="1600" dirty="0" smtClean="0"/>
              <a:t> </a:t>
            </a:r>
            <a:r>
              <a:rPr lang="en-GB" sz="1600" dirty="0"/>
              <a:t>VPN </a:t>
            </a:r>
            <a:r>
              <a:rPr lang="en-GB" sz="1600" dirty="0" smtClean="0"/>
              <a:t>and ETHV ids of the service you wish to diagnose.</a:t>
            </a:r>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 xmlns:a16="http://schemas.microsoft.com/office/drawing/2014/main" id="{34B0E807-2427-4575-ADA0-83E47C31CDD6}"/>
              </a:ext>
            </a:extLst>
          </p:cNvPr>
          <p:cNvSpPr>
            <a:spLocks noGrp="1"/>
          </p:cNvSpPr>
          <p:nvPr>
            <p:ph type="sldNum" sz="quarter" idx="12"/>
          </p:nvPr>
        </p:nvSpPr>
        <p:spPr/>
        <p:txBody>
          <a:bodyPr/>
          <a:lstStyle/>
          <a:p>
            <a:fld id="{0B868178-02AE-42FC-958D-6B8F13B60175}" type="slidenum">
              <a:rPr lang="en-GB" smtClean="0"/>
              <a:t>8</a:t>
            </a:fld>
            <a:endParaRPr lang="en-GB"/>
          </a:p>
        </p:txBody>
      </p:sp>
      <p:pic>
        <p:nvPicPr>
          <p:cNvPr id="5" name="Picture 4"/>
          <p:cNvPicPr>
            <a:picLocks noChangeAspect="1"/>
          </p:cNvPicPr>
          <p:nvPr/>
        </p:nvPicPr>
        <p:blipFill rotWithShape="1">
          <a:blip r:embed="rId2"/>
          <a:srcRect t="12378"/>
          <a:stretch/>
        </p:blipFill>
        <p:spPr>
          <a:xfrm>
            <a:off x="5975796" y="1575544"/>
            <a:ext cx="5524500" cy="368895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160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launch the diagnostics journey</a:t>
            </a:r>
            <a:endParaRPr lang="en-US" dirty="0"/>
          </a:p>
        </p:txBody>
      </p:sp>
      <p:sp>
        <p:nvSpPr>
          <p:cNvPr id="3" name="Content Placeholder 2"/>
          <p:cNvSpPr>
            <a:spLocks noGrp="1"/>
          </p:cNvSpPr>
          <p:nvPr>
            <p:ph idx="1"/>
          </p:nvPr>
        </p:nvSpPr>
        <p:spPr>
          <a:xfrm>
            <a:off x="504000" y="1188021"/>
            <a:ext cx="4823724" cy="4464000"/>
          </a:xfrm>
        </p:spPr>
        <p:txBody>
          <a:bodyPr/>
          <a:lstStyle/>
          <a:p>
            <a:r>
              <a:rPr lang="en-GB" sz="1600" b="1" dirty="0" smtClean="0">
                <a:solidFill>
                  <a:schemeClr val="accent2"/>
                </a:solidFill>
                <a:latin typeface="+mj-lt"/>
              </a:rPr>
              <a:t>Step 1. Login to BT Wholesale.com</a:t>
            </a:r>
            <a:endParaRPr lang="en-GB" sz="1600" b="1" dirty="0">
              <a:solidFill>
                <a:schemeClr val="accent2"/>
              </a:solidFill>
              <a:latin typeface="+mj-lt"/>
            </a:endParaRPr>
          </a:p>
          <a:p>
            <a:endParaRPr lang="en-GB" sz="1600" dirty="0" smtClean="0"/>
          </a:p>
          <a:p>
            <a:r>
              <a:rPr lang="en-GB" sz="1600" dirty="0" smtClean="0"/>
              <a:t>To launch the diagnostics journey, go to </a:t>
            </a:r>
            <a:r>
              <a:rPr lang="en-GB" sz="1600" dirty="0" smtClean="0">
                <a:hlinkClick r:id="rId2"/>
              </a:rPr>
              <a:t>www.btwholesale.com</a:t>
            </a:r>
            <a:r>
              <a:rPr lang="en-GB" sz="1600" dirty="0" smtClean="0"/>
              <a:t> and login using your username and password.</a:t>
            </a:r>
          </a:p>
          <a:p>
            <a:endParaRPr lang="en-GB" sz="1600" dirty="0"/>
          </a:p>
          <a:p>
            <a:endParaRPr lang="en-GB" sz="1600" dirty="0"/>
          </a:p>
        </p:txBody>
      </p:sp>
      <p:sp>
        <p:nvSpPr>
          <p:cNvPr id="4" name="Slide Number Placeholder 3">
            <a:extLst>
              <a:ext uri="{FF2B5EF4-FFF2-40B4-BE49-F238E27FC236}">
                <a16:creationId xmlns="" xmlns:a16="http://schemas.microsoft.com/office/drawing/2014/main" id="{34B0E807-2427-4575-ADA0-83E47C31CDD6}"/>
              </a:ext>
            </a:extLst>
          </p:cNvPr>
          <p:cNvSpPr>
            <a:spLocks noGrp="1"/>
          </p:cNvSpPr>
          <p:nvPr>
            <p:ph type="sldNum" sz="quarter" idx="12"/>
          </p:nvPr>
        </p:nvSpPr>
        <p:spPr/>
        <p:txBody>
          <a:bodyPr/>
          <a:lstStyle/>
          <a:p>
            <a:fld id="{0B868178-02AE-42FC-958D-6B8F13B60175}" type="slidenum">
              <a:rPr lang="en-GB" smtClean="0"/>
              <a:t>9</a:t>
            </a:fld>
            <a:endParaRPr lang="en-GB"/>
          </a:p>
        </p:txBody>
      </p:sp>
      <p:pic>
        <p:nvPicPr>
          <p:cNvPr id="6" name="Picture 2">
            <a:extLst>
              <a:ext uri="{FF2B5EF4-FFF2-40B4-BE49-F238E27FC236}">
                <a16:creationId xmlns="" xmlns:a16="http://schemas.microsoft.com/office/drawing/2014/main" id="{8F1569CD-E834-C64D-8567-C4A9947F4A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15756" y="1404045"/>
            <a:ext cx="6280011" cy="38164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5023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4EF91AE7B41FFE4B98638A54769D6369" ma:contentTypeVersion="7" ma:contentTypeDescription="Default item with a two year maximum retention period." ma:contentTypeScope="" ma:versionID="d51b3efb7335dd333fac181dfb056291">
  <xsd:schema xmlns:xsd="http://www.w3.org/2001/XMLSchema" xmlns:xs="http://www.w3.org/2001/XMLSchema" xmlns:p="http://schemas.microsoft.com/office/2006/metadata/properties" xmlns:ns2="e0e35bac-e255-4a69-af54-5f01336af94f" targetNamespace="http://schemas.microsoft.com/office/2006/metadata/properties" ma:root="true" ma:fieldsID="5c1507d4255bdab5ec46d5d5fe275eec"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ef1872e0-c72b-4e4c-b8b0-bd8294da4d60}" ma:internalName="TaxCatchAll" ma:showField="CatchAllData" ma:web="4d2034c9-91b8-4234-aa3d-3fc7ed4c99ff">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ef1872e0-c72b-4e4c-b8b0-bd8294da4d60}" ma:internalName="TaxCatchAllLabel" ma:readOnly="true" ma:showField="CatchAllDataLabel" ma:web="4d2034c9-91b8-4234-aa3d-3fc7ed4c99ff">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4.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7VXXFWY7MVTT-6-2673</_dlc_DocId>
    <_dlc_DocIdUrl xmlns="e0e35bac-e255-4a69-af54-5f01336af94f">
      <Url>https://office.bt.com/sites/BTW_Content/_layouts/DocIdRedir.aspx?ID=7VXXFWY7MVTT-6-2673</Url>
      <Description>7VXXFWY7MVTT-6-2673</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6.xml><?xml version="1.0" encoding="utf-8"?>
<?mso-contentType ?>
<customXsn xmlns="http://schemas.microsoft.com/office/2006/metadata/customXsn">
  <xsnLocation/>
  <cached>True</cached>
  <openByDefault>False</openByDefault>
  <xsnScope/>
</customXsn>
</file>

<file path=customXml/itemProps1.xml><?xml version="1.0" encoding="utf-8"?>
<ds:datastoreItem xmlns:ds="http://schemas.openxmlformats.org/officeDocument/2006/customXml" ds:itemID="{7B4431B2-E971-4C23-B02E-4D956B95CA4F}">
  <ds:schemaRefs>
    <ds:schemaRef ds:uri="http://schemas.microsoft.com/sharepoint/v3/contenttype/forms"/>
  </ds:schemaRefs>
</ds:datastoreItem>
</file>

<file path=customXml/itemProps2.xml><?xml version="1.0" encoding="utf-8"?>
<ds:datastoreItem xmlns:ds="http://schemas.openxmlformats.org/officeDocument/2006/customXml" ds:itemID="{21F6AE9E-3EE5-4930-B129-3CBE5CBB11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e35bac-e255-4a69-af54-5f01336af9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ACBE0C-AC66-4F21-BFFF-89A65B8EAD7C}">
  <ds:schemaRefs>
    <ds:schemaRef ds:uri="Microsoft.SharePoint.Taxonomy.ContentTypeSync"/>
  </ds:schemaRefs>
</ds:datastoreItem>
</file>

<file path=customXml/itemProps4.xml><?xml version="1.0" encoding="utf-8"?>
<ds:datastoreItem xmlns:ds="http://schemas.openxmlformats.org/officeDocument/2006/customXml" ds:itemID="{BDB5D5CC-B2CB-4505-BB9F-C0188E3D8F4D}">
  <ds:schemaRefs>
    <ds:schemaRef ds:uri="e0e35bac-e255-4a69-af54-5f01336af94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5.xml><?xml version="1.0" encoding="utf-8"?>
<ds:datastoreItem xmlns:ds="http://schemas.openxmlformats.org/officeDocument/2006/customXml" ds:itemID="{BE3999AA-2557-4079-83BB-C691CC0F3A32}">
  <ds:schemaRefs>
    <ds:schemaRef ds:uri="http://schemas.microsoft.com/sharepoint/events"/>
  </ds:schemaRefs>
</ds:datastoreItem>
</file>

<file path=customXml/itemProps6.xml><?xml version="1.0" encoding="utf-8"?>
<ds:datastoreItem xmlns:ds="http://schemas.openxmlformats.org/officeDocument/2006/customXml" ds:itemID="{61284BFA-8ECE-4D4D-BC5F-8783ED16A78E}">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Wholesale_ppt_widescreen_girl(calibri)v2</Template>
  <TotalTime>9087</TotalTime>
  <Words>1058</Words>
  <Application>Microsoft Office PowerPoint</Application>
  <PresentationFormat>Custom</PresentationFormat>
  <Paragraphs>186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BT Font</vt:lpstr>
      <vt:lpstr>BT Font Light</vt:lpstr>
      <vt:lpstr>Calibri</vt:lpstr>
      <vt:lpstr>Calibri Light</vt:lpstr>
      <vt:lpstr>BT_ppt_widescreen_mountain(calibri)</vt:lpstr>
      <vt:lpstr>Ethernet diagnostic journey explained</vt:lpstr>
      <vt:lpstr>Contents</vt:lpstr>
      <vt:lpstr>Version Control</vt:lpstr>
      <vt:lpstr>Introduction</vt:lpstr>
      <vt:lpstr>What diagnostic tests are available?</vt:lpstr>
      <vt:lpstr>What diagnostic tests are available?</vt:lpstr>
      <vt:lpstr>What diagnostic tests are available?</vt:lpstr>
      <vt:lpstr>What diagnostic tests are available?</vt:lpstr>
      <vt:lpstr>How to launch the diagnostics journey</vt:lpstr>
      <vt:lpstr>How to launch the diagnostics journey</vt:lpstr>
      <vt:lpstr>How to launch the diagnostics journey</vt:lpstr>
      <vt:lpstr>How to launch the diagnostics journey</vt:lpstr>
      <vt:lpstr>How to launch the diagnostics journey – alternative route</vt:lpstr>
      <vt:lpstr>How to launch the diagnostics journey – alternative route</vt:lpstr>
      <vt:lpstr>How to launch the diagnostics journey – alternative route</vt:lpstr>
      <vt:lpstr>Viewing your diagnostic tests</vt:lpstr>
      <vt:lpstr>Viewing your diagnostic tests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82</cp:revision>
  <dcterms:created xsi:type="dcterms:W3CDTF">2017-11-04T08:36:27Z</dcterms:created>
  <dcterms:modified xsi:type="dcterms:W3CDTF">2018-05-16T16:17:18Z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0x0101005EEE68971716474CABDF87371185FDEC00EC6EA5ED20A94112869E9D0DC08914F4004EF91AE7B41FFE4B98638A54769D6369</vt:lpwstr>
  </property>
  <property fmtid="{D5CDD505-2E9C-101B-9397-08002B2CF9AE}" pid="3" name="_dlc_DocIdItemGuid">
    <vt:lpwstr>9200e383-42d6-4d3e-a7d6-c33b5f46f183</vt:lpwstr>
  </property>
</Properties>
</file>