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30"/>
  </p:notesMasterIdLst>
  <p:sldIdLst>
    <p:sldId id="292" r:id="rId8"/>
    <p:sldId id="294" r:id="rId9"/>
    <p:sldId id="295" r:id="rId10"/>
    <p:sldId id="304" r:id="rId11"/>
    <p:sldId id="305" r:id="rId12"/>
    <p:sldId id="308" r:id="rId13"/>
    <p:sldId id="306" r:id="rId14"/>
    <p:sldId id="309" r:id="rId15"/>
    <p:sldId id="310" r:id="rId16"/>
    <p:sldId id="307" r:id="rId17"/>
    <p:sldId id="311" r:id="rId18"/>
    <p:sldId id="312" r:id="rId19"/>
    <p:sldId id="313" r:id="rId20"/>
    <p:sldId id="314" r:id="rId21"/>
    <p:sldId id="315" r:id="rId22"/>
    <p:sldId id="316" r:id="rId23"/>
    <p:sldId id="317" r:id="rId24"/>
    <p:sldId id="318" r:id="rId25"/>
    <p:sldId id="320" r:id="rId26"/>
    <p:sldId id="322" r:id="rId27"/>
    <p:sldId id="321" r:id="rId28"/>
    <p:sldId id="257" r:id="rId29"/>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0" autoAdjust="0"/>
    <p:restoredTop sz="96261" autoAdjust="0"/>
  </p:normalViewPr>
  <p:slideViewPr>
    <p:cSldViewPr snapToGrid="0" showGuides="1">
      <p:cViewPr varScale="1">
        <p:scale>
          <a:sx n="75" d="100"/>
          <a:sy n="75" d="100"/>
        </p:scale>
        <p:origin x="546" y="54"/>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17/09/2018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10" name="Picture 9">
            <a:extLst>
              <a:ext uri="{FF2B5EF4-FFF2-40B4-BE49-F238E27FC236}">
                <a16:creationId xmlns:a16="http://schemas.microsoft.com/office/drawing/2014/main" xmlns=""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pic>
        <p:nvPicPr>
          <p:cNvPr id="7" name="Picture 6">
            <a:extLst>
              <a:ext uri="{FF2B5EF4-FFF2-40B4-BE49-F238E27FC236}">
                <a16:creationId xmlns:a16="http://schemas.microsoft.com/office/drawing/2014/main" xmlns=""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6" name="Picture 5">
            <a:extLst>
              <a:ext uri="{FF2B5EF4-FFF2-40B4-BE49-F238E27FC236}">
                <a16:creationId xmlns:a16="http://schemas.microsoft.com/office/drawing/2014/main" xmlns=""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pic>
        <p:nvPicPr>
          <p:cNvPr id="7" name="Picture 6">
            <a:extLst>
              <a:ext uri="{FF2B5EF4-FFF2-40B4-BE49-F238E27FC236}">
                <a16:creationId xmlns:a16="http://schemas.microsoft.com/office/drawing/2014/main" xmlns=""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9" name="Picture 8">
            <a:extLst>
              <a:ext uri="{FF2B5EF4-FFF2-40B4-BE49-F238E27FC236}">
                <a16:creationId xmlns:a16="http://schemas.microsoft.com/office/drawing/2014/main" xmlns=""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slide" Target="slide10.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www.btwholesale.com/pages/sc/documents/help-and-support/business-zone/business-zone-getting-access-to-business-zone.pdf" TargetMode="External"/><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6" name="Title 5">
            <a:extLst>
              <a:ext uri="{FF2B5EF4-FFF2-40B4-BE49-F238E27FC236}">
                <a16:creationId xmlns:a16="http://schemas.microsoft.com/office/drawing/2014/main" xmlns="" id="{226863DD-BEA9-4A40-A432-142D2340EA74}"/>
              </a:ext>
            </a:extLst>
          </p:cNvPr>
          <p:cNvSpPr>
            <a:spLocks noGrp="1"/>
          </p:cNvSpPr>
          <p:nvPr>
            <p:ph type="ctrTitle"/>
          </p:nvPr>
        </p:nvSpPr>
        <p:spPr>
          <a:xfrm>
            <a:off x="504000" y="2270052"/>
            <a:ext cx="9648260" cy="1234355"/>
          </a:xfrm>
        </p:spPr>
        <p:txBody>
          <a:bodyPr/>
          <a:lstStyle/>
          <a:p>
            <a:r>
              <a:rPr lang="en-GB" dirty="0"/>
              <a:t>Getting access to the </a:t>
            </a:r>
            <a:r>
              <a:rPr lang="en-GB" dirty="0" smtClean="0"/>
              <a:t>Ethernet Diagnostics </a:t>
            </a:r>
            <a:r>
              <a:rPr lang="en-GB" dirty="0"/>
              <a:t>and </a:t>
            </a:r>
            <a:r>
              <a:rPr lang="en-GB" dirty="0" smtClean="0"/>
              <a:t>Fault journeys on </a:t>
            </a:r>
            <a:r>
              <a:rPr lang="en-GB" dirty="0"/>
              <a:t>Business Zone</a:t>
            </a:r>
          </a:p>
        </p:txBody>
      </p:sp>
      <p:sp>
        <p:nvSpPr>
          <p:cNvPr id="8" name="Subtitle 7">
            <a:extLst>
              <a:ext uri="{FF2B5EF4-FFF2-40B4-BE49-F238E27FC236}">
                <a16:creationId xmlns:a16="http://schemas.microsoft.com/office/drawing/2014/main" xmlns="" id="{6509E338-C459-4E85-BA08-BFD3573C8317}"/>
              </a:ext>
            </a:extLst>
          </p:cNvPr>
          <p:cNvSpPr>
            <a:spLocks noGrp="1"/>
          </p:cNvSpPr>
          <p:nvPr>
            <p:ph type="subTitle" idx="1"/>
          </p:nvPr>
        </p:nvSpPr>
        <p:spPr>
          <a:xfrm>
            <a:off x="481875" y="3957897"/>
            <a:ext cx="8640000" cy="789984"/>
          </a:xfrm>
        </p:spPr>
        <p:txBody>
          <a:bodyPr/>
          <a:lstStyle/>
          <a:p>
            <a:r>
              <a:rPr lang="en-US" dirty="0"/>
              <a:t>BT Wholesale Online</a:t>
            </a:r>
          </a:p>
          <a:p>
            <a:r>
              <a:rPr lang="en-US" dirty="0" smtClean="0"/>
              <a:t>V3</a:t>
            </a:r>
            <a:endParaRPr lang="en-US" dirty="0"/>
          </a:p>
        </p:txBody>
      </p:sp>
      <p:sp>
        <p:nvSpPr>
          <p:cNvPr id="5" name="Footer Placeholder 1">
            <a:extLst>
              <a:ext uri="{FF2B5EF4-FFF2-40B4-BE49-F238E27FC236}">
                <a16:creationId xmlns:a16="http://schemas.microsoft.com/office/drawing/2014/main" xmlns=""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
        <p:nvSpPr>
          <p:cNvPr id="2" name="TextBox 1">
            <a:extLst>
              <a:ext uri="{FF2B5EF4-FFF2-40B4-BE49-F238E27FC236}">
                <a16:creationId xmlns:a16="http://schemas.microsoft.com/office/drawing/2014/main" xmlns="" id="{FE497F51-C753-CC4A-B409-FEAB6E680F36}"/>
              </a:ext>
            </a:extLst>
          </p:cNvPr>
          <p:cNvSpPr txBox="1"/>
          <p:nvPr/>
        </p:nvSpPr>
        <p:spPr>
          <a:xfrm>
            <a:off x="2062716" y="6539023"/>
            <a:ext cx="0" cy="0"/>
          </a:xfrm>
          <a:prstGeom prst="rect">
            <a:avLst/>
          </a:prstGeom>
          <a:noFill/>
        </p:spPr>
        <p:txBody>
          <a:bodyPr wrap="none" lIns="0" tIns="0" rIns="0" bIns="0" rtlCol="0">
            <a:noAutofit/>
          </a:bodyPr>
          <a:lstStyle/>
          <a:p>
            <a:endParaRPr lang="en-US" sz="1500" dirty="0" err="1"/>
          </a:p>
        </p:txBody>
      </p:sp>
      <p:sp>
        <p:nvSpPr>
          <p:cNvPr id="3" name="TextBox 2">
            <a:extLst>
              <a:ext uri="{FF2B5EF4-FFF2-40B4-BE49-F238E27FC236}">
                <a16:creationId xmlns:a16="http://schemas.microsoft.com/office/drawing/2014/main" xmlns="" id="{DD3C1AE4-8531-3E44-A702-E1BACA9B5F80}"/>
              </a:ext>
            </a:extLst>
          </p:cNvPr>
          <p:cNvSpPr txBox="1"/>
          <p:nvPr/>
        </p:nvSpPr>
        <p:spPr>
          <a:xfrm>
            <a:off x="2743200" y="6453963"/>
            <a:ext cx="0" cy="0"/>
          </a:xfrm>
          <a:prstGeom prst="rect">
            <a:avLst/>
          </a:prstGeom>
          <a:noFill/>
        </p:spPr>
        <p:txBody>
          <a:bodyPr wrap="none" lIns="0" tIns="0" rIns="0" bIns="0" rtlCol="0">
            <a:noAutofit/>
          </a:bodyPr>
          <a:lstStyle/>
          <a:p>
            <a:endParaRPr lang="en-US" sz="1500" dirty="0" err="1"/>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t="21477" r="26129"/>
          <a:stretch/>
        </p:blipFill>
        <p:spPr>
          <a:xfrm>
            <a:off x="4485938" y="1049540"/>
            <a:ext cx="7358231" cy="3754638"/>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p>
        </p:txBody>
      </p:sp>
      <p:sp>
        <p:nvSpPr>
          <p:cNvPr id="4" name="Slide Number Placeholder 3"/>
          <p:cNvSpPr>
            <a:spLocks noGrp="1"/>
          </p:cNvSpPr>
          <p:nvPr>
            <p:ph type="sldNum" sz="quarter" idx="12"/>
          </p:nvPr>
        </p:nvSpPr>
        <p:spPr/>
        <p:txBody>
          <a:bodyPr/>
          <a:lstStyle/>
          <a:p>
            <a:fld id="{0B868178-02AE-42FC-958D-6B8F13B60175}" type="slidenum">
              <a:rPr lang="en-GB" smtClean="0"/>
              <a:t>10</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Step 3: Adding the access</a:t>
            </a:r>
          </a:p>
          <a:p>
            <a:r>
              <a:rPr lang="en-GB" sz="1600" dirty="0" smtClean="0"/>
              <a:t/>
            </a:r>
            <a:br>
              <a:rPr lang="en-GB" sz="1600" dirty="0" smtClean="0"/>
            </a:br>
            <a:r>
              <a:rPr lang="en-GB" sz="1600" dirty="0" smtClean="0"/>
              <a:t>You can provide the new access from this screen.</a:t>
            </a:r>
          </a:p>
          <a:p>
            <a:endParaRPr lang="en-GB" sz="1600" dirty="0"/>
          </a:p>
          <a:p>
            <a:r>
              <a:rPr lang="en-GB" sz="1600" dirty="0"/>
              <a:t>1.  </a:t>
            </a:r>
            <a:r>
              <a:rPr lang="en-GB" sz="1600" dirty="0" smtClean="0"/>
              <a:t>Select the following:</a:t>
            </a:r>
            <a:endParaRPr lang="en-GB" sz="1600" dirty="0"/>
          </a:p>
          <a:p>
            <a:pPr marL="465750" lvl="2" indent="-285750">
              <a:buFont typeface="Arial" panose="020B0604020202020204" pitchFamily="34" charset="0"/>
              <a:buChar char="•"/>
            </a:pPr>
            <a:r>
              <a:rPr lang="en-GB" sz="1600" b="1" dirty="0"/>
              <a:t>Diagnostic Management : full</a:t>
            </a:r>
          </a:p>
          <a:p>
            <a:pPr marL="465750" lvl="2" indent="-285750">
              <a:buFont typeface="Arial" panose="020B0604020202020204" pitchFamily="34" charset="0"/>
              <a:buChar char="•"/>
            </a:pPr>
            <a:r>
              <a:rPr lang="en-GB" sz="1600" b="1" dirty="0"/>
              <a:t>Diagnostic </a:t>
            </a:r>
            <a:r>
              <a:rPr lang="en-GB" sz="1600" b="1" dirty="0" err="1"/>
              <a:t>Looptool</a:t>
            </a:r>
            <a:r>
              <a:rPr lang="en-GB" sz="1600" b="1" dirty="0"/>
              <a:t> Management : </a:t>
            </a:r>
            <a:r>
              <a:rPr lang="en-GB" sz="1600" b="1" dirty="0" smtClean="0"/>
              <a:t>full</a:t>
            </a:r>
          </a:p>
          <a:p>
            <a:pPr marL="285750" indent="-285750">
              <a:buFont typeface="Arial" panose="020B0604020202020204" pitchFamily="34" charset="0"/>
              <a:buChar char="•"/>
            </a:pPr>
            <a:endParaRPr lang="en-GB" sz="1600" dirty="0" smtClean="0"/>
          </a:p>
          <a:p>
            <a:r>
              <a:rPr lang="en-GB" sz="1600" dirty="0" smtClean="0"/>
              <a:t>2.   Click ‘CONFIRM’</a:t>
            </a:r>
          </a:p>
          <a:p>
            <a:endParaRPr lang="en-GB" sz="1600" dirty="0"/>
          </a:p>
          <a:p>
            <a:r>
              <a:rPr lang="en-GB" sz="1600" dirty="0"/>
              <a:t>3</a:t>
            </a:r>
            <a:r>
              <a:rPr lang="en-GB" sz="1600" dirty="0" smtClean="0"/>
              <a:t>. </a:t>
            </a:r>
            <a:r>
              <a:rPr lang="en-GB" sz="1600" dirty="0"/>
              <a:t>You’ll be presented with a confirmation page</a:t>
            </a:r>
            <a:r>
              <a:rPr lang="en-GB" sz="1600" dirty="0" smtClean="0"/>
              <a:t>.</a:t>
            </a:r>
          </a:p>
          <a:p>
            <a:endParaRPr lang="en-GB" sz="1600" dirty="0"/>
          </a:p>
          <a:p>
            <a:r>
              <a:rPr lang="en-GB" sz="1600" dirty="0" smtClean="0"/>
              <a:t>Accessing the new Diagnostics will now be granted, however, you’ll also need to provide this access via Eco Plus too in order for this to work on Business Zone</a:t>
            </a:r>
            <a:endParaRPr lang="en-GB" sz="1600" dirty="0"/>
          </a:p>
          <a:p>
            <a:endParaRPr lang="en-US" sz="1600" dirty="0"/>
          </a:p>
          <a:p>
            <a:endParaRPr lang="en-US" sz="1600" dirty="0"/>
          </a:p>
        </p:txBody>
      </p:sp>
      <p:sp>
        <p:nvSpPr>
          <p:cNvPr id="7" name="Oval 6"/>
          <p:cNvSpPr/>
          <p:nvPr/>
        </p:nvSpPr>
        <p:spPr>
          <a:xfrm>
            <a:off x="6123559" y="351209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21" name="Oval 20">
            <a:extLst>
              <a:ext uri="{FF2B5EF4-FFF2-40B4-BE49-F238E27FC236}">
                <a16:creationId xmlns:a16="http://schemas.microsoft.com/office/drawing/2014/main" xmlns="" id="{FE8AD100-A6A6-A441-8E4C-52ECB7A86B5D}"/>
              </a:ext>
            </a:extLst>
          </p:cNvPr>
          <p:cNvSpPr/>
          <p:nvPr/>
        </p:nvSpPr>
        <p:spPr>
          <a:xfrm>
            <a:off x="6119812" y="429389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pic>
        <p:nvPicPr>
          <p:cNvPr id="12" name="Picture 11"/>
          <p:cNvPicPr>
            <a:picLocks noChangeAspect="1"/>
          </p:cNvPicPr>
          <p:nvPr/>
        </p:nvPicPr>
        <p:blipFill rotWithShape="1">
          <a:blip r:embed="rId3"/>
          <a:srcRect t="22007" r="39744" b="65616"/>
          <a:stretch/>
        </p:blipFill>
        <p:spPr>
          <a:xfrm>
            <a:off x="4485938" y="5035970"/>
            <a:ext cx="7462080" cy="730129"/>
          </a:xfrm>
          <a:prstGeom prst="rect">
            <a:avLst/>
          </a:prstGeom>
          <a:ln>
            <a:solidFill>
              <a:schemeClr val="tx1"/>
            </a:solidFill>
          </a:ln>
          <a:effectLst>
            <a:outerShdw blurRad="50800" dist="38100" dir="2700000" algn="tl" rotWithShape="0">
              <a:prstClr val="black">
                <a:alpha val="40000"/>
              </a:prstClr>
            </a:outerShdw>
          </a:effectLst>
        </p:spPr>
      </p:pic>
      <p:sp>
        <p:nvSpPr>
          <p:cNvPr id="13" name="Oval 12">
            <a:extLst>
              <a:ext uri="{FF2B5EF4-FFF2-40B4-BE49-F238E27FC236}">
                <a16:creationId xmlns:a16="http://schemas.microsoft.com/office/drawing/2014/main" xmlns="" id="{FE8AD100-A6A6-A441-8E4C-52ECB7A86B5D}"/>
              </a:ext>
            </a:extLst>
          </p:cNvPr>
          <p:cNvSpPr/>
          <p:nvPr/>
        </p:nvSpPr>
        <p:spPr>
          <a:xfrm>
            <a:off x="6479434" y="495370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Tree>
    <p:extLst>
      <p:ext uri="{BB962C8B-B14F-4D97-AF65-F5344CB8AC3E}">
        <p14:creationId xmlns:p14="http://schemas.microsoft.com/office/powerpoint/2010/main" val="67928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a:srcRect l="12373" t="17373" r="14215" b="5621"/>
          <a:stretch/>
        </p:blipFill>
        <p:spPr>
          <a:xfrm>
            <a:off x="4733365" y="1332037"/>
            <a:ext cx="7089289" cy="4180863"/>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p>
        </p:txBody>
      </p:sp>
      <p:sp>
        <p:nvSpPr>
          <p:cNvPr id="4" name="Slide Number Placeholder 3"/>
          <p:cNvSpPr>
            <a:spLocks noGrp="1"/>
          </p:cNvSpPr>
          <p:nvPr>
            <p:ph type="sldNum" sz="quarter" idx="12"/>
          </p:nvPr>
        </p:nvSpPr>
        <p:spPr/>
        <p:txBody>
          <a:bodyPr/>
          <a:lstStyle/>
          <a:p>
            <a:fld id="{0B868178-02AE-42FC-958D-6B8F13B60175}" type="slidenum">
              <a:rPr lang="en-GB" smtClean="0"/>
              <a:t>11</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Adding Diagnostics access on Eco Plus</a:t>
            </a:r>
          </a:p>
          <a:p>
            <a:endParaRPr lang="en-GB" sz="1600" dirty="0" smtClean="0"/>
          </a:p>
          <a:p>
            <a:r>
              <a:rPr lang="en-GB" sz="1600" dirty="0"/>
              <a:t>If the agent </a:t>
            </a:r>
            <a:r>
              <a:rPr lang="en-GB" sz="1600" b="1" dirty="0"/>
              <a:t>doesn’t have access to the Diagnostics and Fault journey on Eco Plus</a:t>
            </a:r>
            <a:r>
              <a:rPr lang="en-GB" sz="1600" dirty="0"/>
              <a:t>, you’ll need to grant them permission to do so also:</a:t>
            </a:r>
          </a:p>
          <a:p>
            <a:endParaRPr lang="en-GB" sz="1600" dirty="0"/>
          </a:p>
          <a:p>
            <a:r>
              <a:rPr lang="en-GB" sz="1600" dirty="0"/>
              <a:t>1.  </a:t>
            </a:r>
            <a:r>
              <a:rPr lang="en-GB" sz="1600" dirty="0" smtClean="0"/>
              <a:t>Click ‘My Apps’ from the Business Zone menu.</a:t>
            </a:r>
            <a:endParaRPr lang="en-US" sz="1600" dirty="0"/>
          </a:p>
          <a:p>
            <a:endParaRPr lang="en-US" sz="1600" dirty="0"/>
          </a:p>
        </p:txBody>
      </p:sp>
      <p:sp>
        <p:nvSpPr>
          <p:cNvPr id="7" name="Oval 6"/>
          <p:cNvSpPr/>
          <p:nvPr/>
        </p:nvSpPr>
        <p:spPr>
          <a:xfrm>
            <a:off x="8673122" y="203829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Tree>
    <p:extLst>
      <p:ext uri="{BB962C8B-B14F-4D97-AF65-F5344CB8AC3E}">
        <p14:creationId xmlns:p14="http://schemas.microsoft.com/office/powerpoint/2010/main" val="258915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67983" y="1332036"/>
            <a:ext cx="6768789" cy="3971483"/>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p>
        </p:txBody>
      </p:sp>
      <p:sp>
        <p:nvSpPr>
          <p:cNvPr id="4" name="Slide Number Placeholder 3"/>
          <p:cNvSpPr>
            <a:spLocks noGrp="1"/>
          </p:cNvSpPr>
          <p:nvPr>
            <p:ph type="sldNum" sz="quarter" idx="12"/>
          </p:nvPr>
        </p:nvSpPr>
        <p:spPr/>
        <p:txBody>
          <a:bodyPr/>
          <a:lstStyle/>
          <a:p>
            <a:fld id="{0B868178-02AE-42FC-958D-6B8F13B60175}" type="slidenum">
              <a:rPr lang="en-GB" smtClean="0"/>
              <a:t>12</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smtClean="0">
                <a:solidFill>
                  <a:srgbClr val="E60050"/>
                </a:solidFill>
                <a:latin typeface="BT Font"/>
              </a:rPr>
              <a:t>Adding Diagnostics access on Eco Plus</a:t>
            </a:r>
            <a:endParaRPr lang="en-GB" sz="1600" b="1" dirty="0">
              <a:solidFill>
                <a:srgbClr val="E60050"/>
              </a:solidFill>
              <a:latin typeface="BT Font"/>
            </a:endParaRPr>
          </a:p>
          <a:p>
            <a:endParaRPr lang="en-GB" sz="1600" dirty="0"/>
          </a:p>
          <a:p>
            <a:r>
              <a:rPr lang="en-GB" sz="1600" dirty="0"/>
              <a:t>1.  </a:t>
            </a:r>
            <a:r>
              <a:rPr lang="en-GB" sz="1600" dirty="0" smtClean="0"/>
              <a:t>Scroll down to Eco Plus and click ‘Open App’</a:t>
            </a:r>
            <a:endParaRPr lang="en-US" sz="1600" dirty="0"/>
          </a:p>
          <a:p>
            <a:endParaRPr lang="en-US" sz="1600" dirty="0"/>
          </a:p>
        </p:txBody>
      </p:sp>
      <p:sp>
        <p:nvSpPr>
          <p:cNvPr id="7" name="Oval 6"/>
          <p:cNvSpPr/>
          <p:nvPr/>
        </p:nvSpPr>
        <p:spPr>
          <a:xfrm>
            <a:off x="10512680" y="4243617"/>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Tree>
    <p:extLst>
      <p:ext uri="{BB962C8B-B14F-4D97-AF65-F5344CB8AC3E}">
        <p14:creationId xmlns:p14="http://schemas.microsoft.com/office/powerpoint/2010/main" val="289045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srcRect l="15038" t="15700" r="33040" b="25709"/>
          <a:stretch/>
        </p:blipFill>
        <p:spPr>
          <a:xfrm>
            <a:off x="4905487" y="1570615"/>
            <a:ext cx="6594438" cy="4183783"/>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p>
        </p:txBody>
      </p:sp>
      <p:sp>
        <p:nvSpPr>
          <p:cNvPr id="4" name="Slide Number Placeholder 3"/>
          <p:cNvSpPr>
            <a:spLocks noGrp="1"/>
          </p:cNvSpPr>
          <p:nvPr>
            <p:ph type="sldNum" sz="quarter" idx="12"/>
          </p:nvPr>
        </p:nvSpPr>
        <p:spPr/>
        <p:txBody>
          <a:bodyPr/>
          <a:lstStyle/>
          <a:p>
            <a:fld id="{0B868178-02AE-42FC-958D-6B8F13B60175}" type="slidenum">
              <a:rPr lang="en-GB" smtClean="0"/>
              <a:t>13</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Adding Diagnostics access on Eco Plus</a:t>
            </a:r>
          </a:p>
          <a:p>
            <a:endParaRPr lang="en-GB" sz="1600" dirty="0" smtClean="0"/>
          </a:p>
          <a:p>
            <a:endParaRPr lang="en-GB" sz="1600" dirty="0"/>
          </a:p>
          <a:p>
            <a:r>
              <a:rPr lang="en-GB" sz="1600" dirty="0"/>
              <a:t>1.  </a:t>
            </a:r>
            <a:r>
              <a:rPr lang="en-GB" sz="1600" dirty="0" smtClean="0"/>
              <a:t>Click ‘User Administration’</a:t>
            </a:r>
            <a:endParaRPr lang="en-US" sz="1600" dirty="0"/>
          </a:p>
        </p:txBody>
      </p:sp>
      <p:sp>
        <p:nvSpPr>
          <p:cNvPr id="7" name="Oval 6"/>
          <p:cNvSpPr/>
          <p:nvPr/>
        </p:nvSpPr>
        <p:spPr>
          <a:xfrm>
            <a:off x="4718439" y="398543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Tree>
    <p:extLst>
      <p:ext uri="{BB962C8B-B14F-4D97-AF65-F5344CB8AC3E}">
        <p14:creationId xmlns:p14="http://schemas.microsoft.com/office/powerpoint/2010/main" val="89976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l="14097" t="50297" r="30844" b="26825"/>
          <a:stretch/>
        </p:blipFill>
        <p:spPr>
          <a:xfrm>
            <a:off x="4539727" y="1332038"/>
            <a:ext cx="7445214" cy="1739338"/>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p>
        </p:txBody>
      </p:sp>
      <p:sp>
        <p:nvSpPr>
          <p:cNvPr id="4" name="Slide Number Placeholder 3"/>
          <p:cNvSpPr>
            <a:spLocks noGrp="1"/>
          </p:cNvSpPr>
          <p:nvPr>
            <p:ph type="sldNum" sz="quarter" idx="12"/>
          </p:nvPr>
        </p:nvSpPr>
        <p:spPr/>
        <p:txBody>
          <a:bodyPr/>
          <a:lstStyle/>
          <a:p>
            <a:fld id="{0B868178-02AE-42FC-958D-6B8F13B60175}" type="slidenum">
              <a:rPr lang="en-GB" smtClean="0"/>
              <a:t>14</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Adding Diagnostics access on Eco Plus</a:t>
            </a:r>
          </a:p>
          <a:p>
            <a:endParaRPr lang="en-GB" sz="1600" dirty="0" smtClean="0"/>
          </a:p>
          <a:p>
            <a:endParaRPr lang="en-GB" sz="1600" dirty="0"/>
          </a:p>
          <a:p>
            <a:r>
              <a:rPr lang="en-GB" sz="1600" dirty="0"/>
              <a:t>1.  </a:t>
            </a:r>
            <a:r>
              <a:rPr lang="en-GB" sz="1600" dirty="0" smtClean="0"/>
              <a:t>Click ‘Find User’</a:t>
            </a:r>
            <a:endParaRPr lang="en-US" sz="1600" dirty="0"/>
          </a:p>
        </p:txBody>
      </p:sp>
      <p:sp>
        <p:nvSpPr>
          <p:cNvPr id="7" name="Oval 6"/>
          <p:cNvSpPr/>
          <p:nvPr/>
        </p:nvSpPr>
        <p:spPr>
          <a:xfrm>
            <a:off x="10118778" y="191367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Tree>
    <p:extLst>
      <p:ext uri="{BB962C8B-B14F-4D97-AF65-F5344CB8AC3E}">
        <p14:creationId xmlns:p14="http://schemas.microsoft.com/office/powerpoint/2010/main" val="280643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srcRect l="13627" t="16536" r="28491" b="28221"/>
          <a:stretch/>
        </p:blipFill>
        <p:spPr>
          <a:xfrm>
            <a:off x="4259167" y="1136699"/>
            <a:ext cx="7143940" cy="3833334"/>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p>
        </p:txBody>
      </p:sp>
      <p:sp>
        <p:nvSpPr>
          <p:cNvPr id="4" name="Slide Number Placeholder 3"/>
          <p:cNvSpPr>
            <a:spLocks noGrp="1"/>
          </p:cNvSpPr>
          <p:nvPr>
            <p:ph type="sldNum" sz="quarter" idx="12"/>
          </p:nvPr>
        </p:nvSpPr>
        <p:spPr/>
        <p:txBody>
          <a:bodyPr/>
          <a:lstStyle/>
          <a:p>
            <a:fld id="{0B868178-02AE-42FC-958D-6B8F13B60175}" type="slidenum">
              <a:rPr lang="en-GB" smtClean="0"/>
              <a:t>15</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Adding Diagnostics access on Eco Plus</a:t>
            </a:r>
          </a:p>
          <a:p>
            <a:endParaRPr lang="en-GB" sz="1600" dirty="0" smtClean="0"/>
          </a:p>
          <a:p>
            <a:endParaRPr lang="en-GB" sz="1600" dirty="0"/>
          </a:p>
          <a:p>
            <a:pPr marL="342900" indent="-342900">
              <a:buAutoNum type="arabicPeriod"/>
            </a:pPr>
            <a:r>
              <a:rPr lang="en-GB" sz="1600" dirty="0" smtClean="0"/>
              <a:t>Enter the users details</a:t>
            </a:r>
          </a:p>
          <a:p>
            <a:pPr marL="342900" indent="-342900">
              <a:buAutoNum type="arabicPeriod"/>
            </a:pPr>
            <a:r>
              <a:rPr lang="en-GB" sz="1600" dirty="0" smtClean="0"/>
              <a:t>Click ‘Find’</a:t>
            </a:r>
            <a:endParaRPr lang="en-US" sz="1600" dirty="0"/>
          </a:p>
        </p:txBody>
      </p:sp>
      <p:sp>
        <p:nvSpPr>
          <p:cNvPr id="7" name="Oval 6"/>
          <p:cNvSpPr/>
          <p:nvPr/>
        </p:nvSpPr>
        <p:spPr>
          <a:xfrm>
            <a:off x="4115151" y="210731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10" name="Oval 9"/>
          <p:cNvSpPr/>
          <p:nvPr/>
        </p:nvSpPr>
        <p:spPr>
          <a:xfrm>
            <a:off x="10151984" y="441124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173104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l="13626" t="47506" r="30530" b="26268"/>
          <a:stretch/>
        </p:blipFill>
        <p:spPr>
          <a:xfrm>
            <a:off x="4321005" y="1373251"/>
            <a:ext cx="7414995" cy="1957892"/>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p>
        </p:txBody>
      </p:sp>
      <p:sp>
        <p:nvSpPr>
          <p:cNvPr id="4" name="Slide Number Placeholder 3"/>
          <p:cNvSpPr>
            <a:spLocks noGrp="1"/>
          </p:cNvSpPr>
          <p:nvPr>
            <p:ph type="sldNum" sz="quarter" idx="12"/>
          </p:nvPr>
        </p:nvSpPr>
        <p:spPr/>
        <p:txBody>
          <a:bodyPr/>
          <a:lstStyle/>
          <a:p>
            <a:fld id="{0B868178-02AE-42FC-958D-6B8F13B60175}" type="slidenum">
              <a:rPr lang="en-GB" smtClean="0"/>
              <a:t>16</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Adding Diagnostics access on Eco Plus</a:t>
            </a:r>
          </a:p>
          <a:p>
            <a:endParaRPr lang="en-GB" sz="1600" dirty="0" smtClean="0"/>
          </a:p>
          <a:p>
            <a:endParaRPr lang="en-GB" sz="1600" dirty="0" smtClean="0"/>
          </a:p>
          <a:p>
            <a:pPr marL="342900" indent="-342900">
              <a:buFont typeface="+mj-lt"/>
              <a:buAutoNum type="arabicPeriod"/>
            </a:pPr>
            <a:r>
              <a:rPr lang="en-GB" sz="1600" dirty="0" smtClean="0"/>
              <a:t>Click ‘Edit/review selected user’</a:t>
            </a:r>
            <a:endParaRPr lang="en-US" sz="1600" dirty="0"/>
          </a:p>
        </p:txBody>
      </p:sp>
      <p:sp>
        <p:nvSpPr>
          <p:cNvPr id="7" name="Oval 6"/>
          <p:cNvSpPr/>
          <p:nvPr/>
        </p:nvSpPr>
        <p:spPr>
          <a:xfrm>
            <a:off x="8192299" y="1902917"/>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Tree>
    <p:extLst>
      <p:ext uri="{BB962C8B-B14F-4D97-AF65-F5344CB8AC3E}">
        <p14:creationId xmlns:p14="http://schemas.microsoft.com/office/powerpoint/2010/main" val="147505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srcRect l="13626" t="15700" r="51864" b="21524"/>
          <a:stretch/>
        </p:blipFill>
        <p:spPr>
          <a:xfrm>
            <a:off x="6120000" y="1332037"/>
            <a:ext cx="4044876" cy="4136805"/>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p>
        </p:txBody>
      </p:sp>
      <p:sp>
        <p:nvSpPr>
          <p:cNvPr id="4" name="Slide Number Placeholder 3"/>
          <p:cNvSpPr>
            <a:spLocks noGrp="1"/>
          </p:cNvSpPr>
          <p:nvPr>
            <p:ph type="sldNum" sz="quarter" idx="12"/>
          </p:nvPr>
        </p:nvSpPr>
        <p:spPr/>
        <p:txBody>
          <a:bodyPr/>
          <a:lstStyle/>
          <a:p>
            <a:fld id="{0B868178-02AE-42FC-958D-6B8F13B60175}" type="slidenum">
              <a:rPr lang="en-GB" smtClean="0"/>
              <a:t>17</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Adding Diagnostics access on Eco Plus</a:t>
            </a:r>
          </a:p>
          <a:p>
            <a:endParaRPr lang="en-GB" sz="1600" dirty="0" smtClean="0"/>
          </a:p>
          <a:p>
            <a:endParaRPr lang="en-GB" sz="1600" dirty="0"/>
          </a:p>
          <a:p>
            <a:pPr marL="342900" indent="-342900">
              <a:buFont typeface="+mj-lt"/>
              <a:buAutoNum type="arabicPeriod"/>
            </a:pPr>
            <a:r>
              <a:rPr lang="en-GB" sz="1600" dirty="0" smtClean="0"/>
              <a:t>Click the chevron next to ‘BTW.com </a:t>
            </a:r>
            <a:r>
              <a:rPr lang="en-GB" sz="1600" dirty="0" err="1" smtClean="0"/>
              <a:t>Diagnostic_Wholesale</a:t>
            </a:r>
            <a:r>
              <a:rPr lang="en-GB" sz="1600" dirty="0" smtClean="0"/>
              <a:t>’</a:t>
            </a:r>
            <a:endParaRPr lang="en-US" sz="1600" dirty="0"/>
          </a:p>
        </p:txBody>
      </p:sp>
      <p:sp>
        <p:nvSpPr>
          <p:cNvPr id="7" name="Oval 6"/>
          <p:cNvSpPr/>
          <p:nvPr/>
        </p:nvSpPr>
        <p:spPr>
          <a:xfrm>
            <a:off x="9214275" y="414050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Tree>
    <p:extLst>
      <p:ext uri="{BB962C8B-B14F-4D97-AF65-F5344CB8AC3E}">
        <p14:creationId xmlns:p14="http://schemas.microsoft.com/office/powerpoint/2010/main" val="226525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l="14254" t="9282" r="34766" b="38265"/>
          <a:stretch/>
        </p:blipFill>
        <p:spPr>
          <a:xfrm>
            <a:off x="4740227" y="1332036"/>
            <a:ext cx="6995773" cy="4046787"/>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p>
        </p:txBody>
      </p:sp>
      <p:sp>
        <p:nvSpPr>
          <p:cNvPr id="4" name="Slide Number Placeholder 3"/>
          <p:cNvSpPr>
            <a:spLocks noGrp="1"/>
          </p:cNvSpPr>
          <p:nvPr>
            <p:ph type="sldNum" sz="quarter" idx="12"/>
          </p:nvPr>
        </p:nvSpPr>
        <p:spPr/>
        <p:txBody>
          <a:bodyPr/>
          <a:lstStyle/>
          <a:p>
            <a:fld id="{0B868178-02AE-42FC-958D-6B8F13B60175}" type="slidenum">
              <a:rPr lang="en-GB" smtClean="0"/>
              <a:t>18</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Adding Diagnostics access on Eco Plus</a:t>
            </a:r>
          </a:p>
          <a:p>
            <a:endParaRPr lang="en-GB" sz="1600" dirty="0" smtClean="0"/>
          </a:p>
          <a:p>
            <a:pPr marL="342900" indent="-342900">
              <a:buFont typeface="+mj-lt"/>
              <a:buAutoNum type="arabicPeriod"/>
            </a:pPr>
            <a:r>
              <a:rPr lang="en-US" sz="1600" dirty="0" smtClean="0"/>
              <a:t> If you </a:t>
            </a:r>
            <a:r>
              <a:rPr lang="en-US" sz="1600" dirty="0"/>
              <a:t>already have </a:t>
            </a:r>
            <a:r>
              <a:rPr lang="en-US" sz="1600" dirty="0" smtClean="0"/>
              <a:t>access you can see the </a:t>
            </a:r>
            <a:r>
              <a:rPr lang="en-GB" sz="1600" dirty="0" smtClean="0"/>
              <a:t>‘BTW.com </a:t>
            </a:r>
            <a:r>
              <a:rPr lang="en-GB" sz="1600" dirty="0" err="1" smtClean="0"/>
              <a:t>BZ_Diagnostics</a:t>
            </a:r>
            <a:r>
              <a:rPr lang="en-GB" sz="1600" dirty="0" smtClean="0"/>
              <a:t> is present in the list </a:t>
            </a:r>
          </a:p>
          <a:p>
            <a:pPr marL="342900" indent="-342900">
              <a:buFont typeface="+mj-lt"/>
              <a:buAutoNum type="arabicPeriod"/>
            </a:pPr>
            <a:endParaRPr lang="en-GB" sz="1600" dirty="0"/>
          </a:p>
          <a:p>
            <a:pPr marL="342900" indent="-342900">
              <a:buFont typeface="+mj-lt"/>
              <a:buAutoNum type="arabicPeriod"/>
            </a:pPr>
            <a:r>
              <a:rPr lang="en-US" sz="1600" dirty="0" smtClean="0"/>
              <a:t>Click SAVE</a:t>
            </a:r>
          </a:p>
          <a:p>
            <a:pPr marL="342900" indent="-342900">
              <a:buFont typeface="+mj-lt"/>
              <a:buAutoNum type="arabicPeriod"/>
            </a:pPr>
            <a:endParaRPr lang="en-US" sz="1600" dirty="0"/>
          </a:p>
          <a:p>
            <a:pPr marL="342900" indent="-342900">
              <a:buFont typeface="+mj-lt"/>
              <a:buAutoNum type="arabicPeriod"/>
            </a:pPr>
            <a:r>
              <a:rPr lang="en-US" sz="1600" dirty="0" smtClean="0"/>
              <a:t>To Add Access Click ADD  </a:t>
            </a:r>
          </a:p>
          <a:p>
            <a:pPr marL="342900" indent="-342900">
              <a:buFont typeface="+mj-lt"/>
              <a:buAutoNum type="arabicPeriod"/>
            </a:pPr>
            <a:endParaRPr lang="en-US" sz="1600" dirty="0" smtClean="0"/>
          </a:p>
          <a:p>
            <a:endParaRPr lang="en-US" sz="1600" dirty="0">
              <a:solidFill>
                <a:srgbClr val="FF0000"/>
              </a:solidFill>
            </a:endParaRPr>
          </a:p>
          <a:p>
            <a:endParaRPr lang="en-US" sz="1600" dirty="0" smtClean="0">
              <a:solidFill>
                <a:srgbClr val="FF0000"/>
              </a:solidFill>
            </a:endParaRPr>
          </a:p>
          <a:p>
            <a:endParaRPr lang="en-GB" sz="1600" dirty="0"/>
          </a:p>
          <a:p>
            <a:endParaRPr lang="en-US" sz="1600" dirty="0" smtClean="0">
              <a:solidFill>
                <a:srgbClr val="FF0000"/>
              </a:solidFill>
            </a:endParaRPr>
          </a:p>
          <a:p>
            <a:endParaRPr lang="en-US" sz="1600" dirty="0" smtClean="0">
              <a:solidFill>
                <a:srgbClr val="FF0000"/>
              </a:solidFill>
            </a:endParaRPr>
          </a:p>
          <a:p>
            <a:endParaRPr lang="en-US" sz="1600" dirty="0">
              <a:solidFill>
                <a:srgbClr val="FF0000"/>
              </a:solidFill>
            </a:endParaRPr>
          </a:p>
        </p:txBody>
      </p:sp>
      <p:sp>
        <p:nvSpPr>
          <p:cNvPr id="7" name="Oval 6"/>
          <p:cNvSpPr/>
          <p:nvPr/>
        </p:nvSpPr>
        <p:spPr>
          <a:xfrm>
            <a:off x="5276977" y="227943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10" name="Oval 9"/>
          <p:cNvSpPr/>
          <p:nvPr/>
        </p:nvSpPr>
        <p:spPr>
          <a:xfrm>
            <a:off x="11447968" y="474472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8" name="Oval 7"/>
          <p:cNvSpPr/>
          <p:nvPr/>
        </p:nvSpPr>
        <p:spPr>
          <a:xfrm>
            <a:off x="4988945" y="488874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184090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t="6556" b="49980"/>
          <a:stretch/>
        </p:blipFill>
        <p:spPr>
          <a:xfrm>
            <a:off x="3675137" y="1607263"/>
            <a:ext cx="8448731" cy="2064397"/>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p>
        </p:txBody>
      </p:sp>
      <p:sp>
        <p:nvSpPr>
          <p:cNvPr id="4" name="Slide Number Placeholder 3"/>
          <p:cNvSpPr>
            <a:spLocks noGrp="1"/>
          </p:cNvSpPr>
          <p:nvPr>
            <p:ph type="sldNum" sz="quarter" idx="12"/>
          </p:nvPr>
        </p:nvSpPr>
        <p:spPr/>
        <p:txBody>
          <a:bodyPr/>
          <a:lstStyle/>
          <a:p>
            <a:fld id="{0B868178-02AE-42FC-958D-6B8F13B60175}" type="slidenum">
              <a:rPr lang="en-GB" smtClean="0"/>
              <a:t>19</a:t>
            </a:fld>
            <a:endParaRPr lang="en-GB"/>
          </a:p>
        </p:txBody>
      </p:sp>
      <p:sp>
        <p:nvSpPr>
          <p:cNvPr id="5" name="Content Placeholder 2"/>
          <p:cNvSpPr>
            <a:spLocks noGrp="1"/>
          </p:cNvSpPr>
          <p:nvPr>
            <p:ph idx="1"/>
          </p:nvPr>
        </p:nvSpPr>
        <p:spPr>
          <a:xfrm>
            <a:off x="503999" y="1332037"/>
            <a:ext cx="3171137" cy="4896544"/>
          </a:xfrm>
        </p:spPr>
        <p:txBody>
          <a:bodyPr/>
          <a:lstStyle/>
          <a:p>
            <a:pPr lvl="0"/>
            <a:r>
              <a:rPr lang="en-GB" sz="1600" b="1" dirty="0">
                <a:solidFill>
                  <a:srgbClr val="E60050"/>
                </a:solidFill>
                <a:latin typeface="BT Font"/>
              </a:rPr>
              <a:t>Adding Diagnostics access on Eco Plus</a:t>
            </a:r>
          </a:p>
          <a:p>
            <a:endParaRPr lang="en-GB" sz="1600" dirty="0" smtClean="0"/>
          </a:p>
          <a:p>
            <a:endParaRPr lang="en-GB" sz="1600" dirty="0"/>
          </a:p>
          <a:p>
            <a:pPr marL="342900" indent="-342900">
              <a:buAutoNum type="arabicPeriod"/>
            </a:pPr>
            <a:r>
              <a:rPr lang="en-GB" sz="1600" dirty="0" smtClean="0"/>
              <a:t>Select the checkbox labelled ‘</a:t>
            </a:r>
            <a:r>
              <a:rPr lang="en-GB" sz="1600" dirty="0"/>
              <a:t>BT.com </a:t>
            </a:r>
            <a:r>
              <a:rPr lang="en-GB" sz="1600" dirty="0" err="1"/>
              <a:t>BZ_Diagnostics</a:t>
            </a:r>
            <a:r>
              <a:rPr lang="en-GB" sz="1600" dirty="0" smtClean="0"/>
              <a:t>’</a:t>
            </a:r>
          </a:p>
          <a:p>
            <a:pPr marL="342900" indent="-342900">
              <a:buAutoNum type="arabicPeriod"/>
            </a:pPr>
            <a:r>
              <a:rPr lang="en-GB" sz="1600" dirty="0" smtClean="0"/>
              <a:t>Click ‘Add’</a:t>
            </a:r>
            <a:endParaRPr lang="en-US" sz="1600" dirty="0"/>
          </a:p>
        </p:txBody>
      </p:sp>
      <p:sp>
        <p:nvSpPr>
          <p:cNvPr id="7" name="Oval 6"/>
          <p:cNvSpPr/>
          <p:nvPr/>
        </p:nvSpPr>
        <p:spPr>
          <a:xfrm>
            <a:off x="3339046" y="216706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10" name="Oval 9"/>
          <p:cNvSpPr/>
          <p:nvPr/>
        </p:nvSpPr>
        <p:spPr>
          <a:xfrm>
            <a:off x="11064830" y="322310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Tree>
    <p:extLst>
      <p:ext uri="{BB962C8B-B14F-4D97-AF65-F5344CB8AC3E}">
        <p14:creationId xmlns:p14="http://schemas.microsoft.com/office/powerpoint/2010/main" val="150530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512000"/>
            <a:ext cx="6767940" cy="4464000"/>
          </a:xfrm>
        </p:spPr>
        <p:txBody>
          <a:bodyPr/>
          <a:lstStyle/>
          <a:p>
            <a:r>
              <a:rPr lang="en-GB" b="1" dirty="0">
                <a:solidFill>
                  <a:schemeClr val="accent2"/>
                </a:solidFill>
                <a:latin typeface="+mj-lt"/>
              </a:rPr>
              <a:t>What’s in this Guide?</a:t>
            </a:r>
          </a:p>
          <a:p>
            <a:r>
              <a:rPr lang="en-GB" dirty="0">
                <a:solidFill>
                  <a:srgbClr val="7030A0"/>
                </a:solidFill>
                <a:hlinkClick r:id="rId2" action="ppaction://hlinksldjump"/>
              </a:rPr>
              <a:t>p3 - </a:t>
            </a:r>
            <a:r>
              <a:rPr lang="en-GB" dirty="0">
                <a:solidFill>
                  <a:srgbClr val="7030A0"/>
                </a:solidFill>
                <a:hlinkClick r:id="" action="ppaction://noaction"/>
              </a:rPr>
              <a:t>Version Control</a:t>
            </a:r>
            <a:endParaRPr lang="en-GB" dirty="0">
              <a:solidFill>
                <a:srgbClr val="7030A0"/>
              </a:solidFill>
            </a:endParaRPr>
          </a:p>
          <a:p>
            <a:r>
              <a:rPr lang="en-GB" dirty="0">
                <a:solidFill>
                  <a:srgbClr val="7030A0"/>
                </a:solidFill>
                <a:hlinkClick r:id="rId2" action="ppaction://hlinksldjump"/>
              </a:rPr>
              <a:t>p4 – How to get access to the diagnostic &amp; fault journeys on Business Zone</a:t>
            </a:r>
            <a:endParaRPr lang="en-GB" dirty="0">
              <a:solidFill>
                <a:srgbClr val="7030A0"/>
              </a:solidFill>
            </a:endParaRPr>
          </a:p>
          <a:p>
            <a:r>
              <a:rPr lang="en-GB" dirty="0">
                <a:solidFill>
                  <a:srgbClr val="7030A0"/>
                </a:solidFill>
                <a:hlinkClick r:id="rId3" action="ppaction://hlinksldjump"/>
              </a:rPr>
              <a:t>P5 – </a:t>
            </a:r>
            <a:r>
              <a:rPr lang="en-GB" dirty="0" smtClean="0">
                <a:solidFill>
                  <a:srgbClr val="7030A0"/>
                </a:solidFill>
                <a:hlinkClick r:id="rId3" action="ppaction://hlinksldjump"/>
              </a:rPr>
              <a:t>How to provide access to the Ethernet diagnostics and fault tools</a:t>
            </a:r>
            <a:endParaRPr lang="en-GB" dirty="0">
              <a:solidFill>
                <a:srgbClr val="7030A0"/>
              </a:solidFill>
            </a:endParaRPr>
          </a:p>
          <a:p>
            <a:r>
              <a:rPr lang="en-GB" dirty="0">
                <a:solidFill>
                  <a:srgbClr val="7030A0"/>
                </a:solidFill>
                <a:hlinkClick r:id="rId4" action="ppaction://hlinksldjump"/>
              </a:rPr>
              <a:t>P6 - Searching for a user</a:t>
            </a:r>
            <a:endParaRPr lang="en-GB" dirty="0">
              <a:solidFill>
                <a:srgbClr val="7030A0"/>
              </a:solidFill>
            </a:endParaRPr>
          </a:p>
          <a:p>
            <a:r>
              <a:rPr lang="en-GB" dirty="0">
                <a:solidFill>
                  <a:srgbClr val="7030A0"/>
                </a:solidFill>
                <a:hlinkClick r:id="rId5" action="ppaction://hlinksldjump"/>
              </a:rPr>
              <a:t>P7 - Changing access</a:t>
            </a:r>
            <a:endParaRPr lang="en-GB" dirty="0">
              <a:solidFill>
                <a:srgbClr val="7030A0"/>
              </a:solidFill>
            </a:endParaRPr>
          </a:p>
          <a:p>
            <a:endParaRPr lang="en-GB" b="1" dirty="0">
              <a:solidFill>
                <a:schemeClr val="accent2"/>
              </a:solidFill>
            </a:endParaRPr>
          </a:p>
          <a:p>
            <a:endParaRPr lang="en-GB" dirty="0"/>
          </a:p>
          <a:p>
            <a:endParaRPr lang="en-US" dirty="0"/>
          </a:p>
          <a:p>
            <a:endParaRPr lang="en-US" dirty="0"/>
          </a:p>
        </p:txBody>
      </p:sp>
      <p:sp>
        <p:nvSpPr>
          <p:cNvPr id="4" name="Slide Number Placeholder 3">
            <a:extLst>
              <a:ext uri="{FF2B5EF4-FFF2-40B4-BE49-F238E27FC236}">
                <a16:creationId xmlns:a16="http://schemas.microsoft.com/office/drawing/2014/main" xmlns=""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5" name="Picture 4"/>
          <p:cNvPicPr>
            <a:picLocks noChangeAspect="1"/>
          </p:cNvPicPr>
          <p:nvPr/>
        </p:nvPicPr>
        <p:blipFill rotWithShape="1">
          <a:blip r:embed="rId6"/>
          <a:srcRect t="776"/>
          <a:stretch/>
        </p:blipFill>
        <p:spPr>
          <a:xfrm>
            <a:off x="7193718" y="1233757"/>
            <a:ext cx="4542282" cy="295305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l="14254" t="9282" r="34766" b="38265"/>
          <a:stretch/>
        </p:blipFill>
        <p:spPr>
          <a:xfrm>
            <a:off x="4740227" y="1332036"/>
            <a:ext cx="6995773" cy="4046787"/>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p>
        </p:txBody>
      </p:sp>
      <p:sp>
        <p:nvSpPr>
          <p:cNvPr id="4" name="Slide Number Placeholder 3"/>
          <p:cNvSpPr>
            <a:spLocks noGrp="1"/>
          </p:cNvSpPr>
          <p:nvPr>
            <p:ph type="sldNum" sz="quarter" idx="12"/>
          </p:nvPr>
        </p:nvSpPr>
        <p:spPr/>
        <p:txBody>
          <a:bodyPr/>
          <a:lstStyle/>
          <a:p>
            <a:fld id="{0B868178-02AE-42FC-958D-6B8F13B60175}" type="slidenum">
              <a:rPr lang="en-GB" smtClean="0"/>
              <a:t>20</a:t>
            </a:fld>
            <a:endParaRPr lang="en-GB"/>
          </a:p>
        </p:txBody>
      </p:sp>
      <p:sp>
        <p:nvSpPr>
          <p:cNvPr id="5" name="Content Placeholder 2"/>
          <p:cNvSpPr>
            <a:spLocks noGrp="1"/>
          </p:cNvSpPr>
          <p:nvPr>
            <p:ph idx="1"/>
          </p:nvPr>
        </p:nvSpPr>
        <p:spPr>
          <a:xfrm>
            <a:off x="504000" y="1332037"/>
            <a:ext cx="3809816" cy="4896544"/>
          </a:xfrm>
        </p:spPr>
        <p:txBody>
          <a:bodyPr/>
          <a:lstStyle/>
          <a:p>
            <a:pPr lvl="0"/>
            <a:r>
              <a:rPr lang="en-GB" sz="1600" b="1" dirty="0">
                <a:solidFill>
                  <a:srgbClr val="E60050"/>
                </a:solidFill>
                <a:latin typeface="BT Font"/>
              </a:rPr>
              <a:t>Adding Diagnostics access on Eco Plus</a:t>
            </a:r>
          </a:p>
          <a:p>
            <a:endParaRPr lang="en-GB" sz="1600" dirty="0" smtClean="0"/>
          </a:p>
          <a:p>
            <a:endParaRPr lang="en-GB" sz="1600" dirty="0"/>
          </a:p>
          <a:p>
            <a:r>
              <a:rPr lang="en-US" sz="1600" dirty="0" smtClean="0"/>
              <a:t>1. Click SAVE</a:t>
            </a:r>
          </a:p>
          <a:p>
            <a:endParaRPr lang="en-GB" sz="1600" dirty="0"/>
          </a:p>
          <a:p>
            <a:endParaRPr lang="en-US" sz="1600" dirty="0" smtClean="0">
              <a:solidFill>
                <a:srgbClr val="FF0000"/>
              </a:solidFill>
            </a:endParaRPr>
          </a:p>
          <a:p>
            <a:endParaRPr lang="en-US" sz="1600" dirty="0" smtClean="0">
              <a:solidFill>
                <a:srgbClr val="FF0000"/>
              </a:solidFill>
            </a:endParaRPr>
          </a:p>
          <a:p>
            <a:endParaRPr lang="en-US" sz="1600" dirty="0">
              <a:solidFill>
                <a:srgbClr val="FF0000"/>
              </a:solidFill>
            </a:endParaRPr>
          </a:p>
        </p:txBody>
      </p:sp>
      <p:sp>
        <p:nvSpPr>
          <p:cNvPr id="10" name="Oval 9"/>
          <p:cNvSpPr/>
          <p:nvPr/>
        </p:nvSpPr>
        <p:spPr>
          <a:xfrm>
            <a:off x="4968791" y="487535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Tree>
    <p:extLst>
      <p:ext uri="{BB962C8B-B14F-4D97-AF65-F5344CB8AC3E}">
        <p14:creationId xmlns:p14="http://schemas.microsoft.com/office/powerpoint/2010/main" val="3471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srcRect l="14097" t="15421" r="31158" b="21245"/>
          <a:stretch/>
        </p:blipFill>
        <p:spPr>
          <a:xfrm>
            <a:off x="4640753" y="1426575"/>
            <a:ext cx="5524123" cy="3593054"/>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p>
        </p:txBody>
      </p:sp>
      <p:sp>
        <p:nvSpPr>
          <p:cNvPr id="4" name="Slide Number Placeholder 3"/>
          <p:cNvSpPr>
            <a:spLocks noGrp="1"/>
          </p:cNvSpPr>
          <p:nvPr>
            <p:ph type="sldNum" sz="quarter" idx="12"/>
          </p:nvPr>
        </p:nvSpPr>
        <p:spPr/>
        <p:txBody>
          <a:bodyPr/>
          <a:lstStyle/>
          <a:p>
            <a:fld id="{0B868178-02AE-42FC-958D-6B8F13B60175}" type="slidenum">
              <a:rPr lang="en-GB" smtClean="0"/>
              <a:t>21</a:t>
            </a:fld>
            <a:endParaRPr lang="en-GB"/>
          </a:p>
        </p:txBody>
      </p:sp>
      <p:sp>
        <p:nvSpPr>
          <p:cNvPr id="5" name="Content Placeholder 2"/>
          <p:cNvSpPr>
            <a:spLocks noGrp="1"/>
          </p:cNvSpPr>
          <p:nvPr>
            <p:ph idx="1"/>
          </p:nvPr>
        </p:nvSpPr>
        <p:spPr>
          <a:xfrm>
            <a:off x="503999" y="1332037"/>
            <a:ext cx="3906635" cy="4896544"/>
          </a:xfrm>
        </p:spPr>
        <p:txBody>
          <a:bodyPr/>
          <a:lstStyle/>
          <a:p>
            <a:pPr lvl="0"/>
            <a:r>
              <a:rPr lang="en-GB" sz="1600" b="1" dirty="0">
                <a:solidFill>
                  <a:srgbClr val="E60050"/>
                </a:solidFill>
                <a:latin typeface="BT Font"/>
              </a:rPr>
              <a:t>Adding Diagnostics access on Eco Plus</a:t>
            </a:r>
          </a:p>
          <a:p>
            <a:endParaRPr lang="en-GB" sz="1600" dirty="0" smtClean="0"/>
          </a:p>
          <a:p>
            <a:endParaRPr lang="en-GB" sz="1600" dirty="0"/>
          </a:p>
          <a:p>
            <a:pPr marL="342900" indent="-342900">
              <a:buAutoNum type="arabicPeriod"/>
            </a:pPr>
            <a:r>
              <a:rPr lang="en-GB" sz="1600" dirty="0" smtClean="0"/>
              <a:t>Click ‘Update Access Rights’</a:t>
            </a:r>
          </a:p>
          <a:p>
            <a:pPr marL="342900" indent="-342900">
              <a:buAutoNum type="arabicPeriod"/>
            </a:pPr>
            <a:endParaRPr lang="en-GB" sz="1600" dirty="0"/>
          </a:p>
          <a:p>
            <a:r>
              <a:rPr lang="en-US" sz="1600" dirty="0" smtClean="0"/>
              <a:t>You’ll now have full access to both the diagnostic and fault journeys via Business Zone.</a:t>
            </a:r>
            <a:endParaRPr lang="en-GB" sz="1600" dirty="0" smtClean="0"/>
          </a:p>
        </p:txBody>
      </p:sp>
      <p:sp>
        <p:nvSpPr>
          <p:cNvPr id="7" name="Oval 6"/>
          <p:cNvSpPr/>
          <p:nvPr/>
        </p:nvSpPr>
        <p:spPr>
          <a:xfrm>
            <a:off x="8610294" y="453374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Tree>
    <p:extLst>
      <p:ext uri="{BB962C8B-B14F-4D97-AF65-F5344CB8AC3E}">
        <p14:creationId xmlns:p14="http://schemas.microsoft.com/office/powerpoint/2010/main" val="301560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2671334"/>
              </p:ext>
            </p:extLst>
          </p:nvPr>
        </p:nvGraphicFramePr>
        <p:xfrm>
          <a:off x="503238" y="1511300"/>
          <a:ext cx="11233149" cy="1400840"/>
        </p:xfrm>
        <a:graphic>
          <a:graphicData uri="http://schemas.openxmlformats.org/drawingml/2006/table">
            <a:tbl>
              <a:tblPr firstRow="1" bandRow="1">
                <a:tableStyleId>{5C22544A-7EE6-4342-B048-85BDC9FD1C3A}</a:tableStyleId>
              </a:tblPr>
              <a:tblGrid>
                <a:gridCol w="1090998">
                  <a:extLst>
                    <a:ext uri="{9D8B030D-6E8A-4147-A177-3AD203B41FA5}">
                      <a16:colId xmlns:a16="http://schemas.microsoft.com/office/drawing/2014/main" xmlns="" val="20000"/>
                    </a:ext>
                  </a:extLst>
                </a:gridCol>
                <a:gridCol w="6397768">
                  <a:extLst>
                    <a:ext uri="{9D8B030D-6E8A-4147-A177-3AD203B41FA5}">
                      <a16:colId xmlns:a16="http://schemas.microsoft.com/office/drawing/2014/main" xmlns="" val="20001"/>
                    </a:ext>
                  </a:extLst>
                </a:gridCol>
                <a:gridCol w="3744383">
                  <a:extLst>
                    <a:ext uri="{9D8B030D-6E8A-4147-A177-3AD203B41FA5}">
                      <a16:colId xmlns:a16="http://schemas.microsoft.com/office/drawing/2014/main" xmlns="" val="20002"/>
                    </a:ext>
                  </a:extLst>
                </a:gridCol>
              </a:tblGrid>
              <a:tr h="344560">
                <a:tc>
                  <a:txBody>
                    <a:bodyPr/>
                    <a:lstStyle/>
                    <a:p>
                      <a:r>
                        <a:rPr lang="en-GB" sz="1500" dirty="0"/>
                        <a:t>Date</a:t>
                      </a:r>
                    </a:p>
                  </a:txBody>
                  <a:tcPr marL="124503" marR="124503" marT="60805" marB="60805"/>
                </a:tc>
                <a:tc>
                  <a:txBody>
                    <a:bodyPr/>
                    <a:lstStyle/>
                    <a:p>
                      <a:r>
                        <a:rPr lang="en-GB" sz="1500" dirty="0"/>
                        <a:t>Change</a:t>
                      </a:r>
                    </a:p>
                  </a:txBody>
                  <a:tcPr marL="124503" marR="124503" marT="60805" marB="60805"/>
                </a:tc>
                <a:tc>
                  <a:txBody>
                    <a:bodyPr/>
                    <a:lstStyle/>
                    <a:p>
                      <a:r>
                        <a:rPr lang="en-GB" sz="1500" dirty="0"/>
                        <a:t>Version</a:t>
                      </a:r>
                    </a:p>
                  </a:txBody>
                  <a:tcPr marL="124503" marR="124503" marT="60805" marB="60805"/>
                </a:tc>
                <a:extLst>
                  <a:ext uri="{0D108BD9-81ED-4DB2-BD59-A6C34878D82A}">
                    <a16:rowId xmlns:a16="http://schemas.microsoft.com/office/drawing/2014/main" xmlns="" val="10000"/>
                  </a:ext>
                </a:extLst>
              </a:tr>
              <a:tr h="344560">
                <a:tc>
                  <a:txBody>
                    <a:bodyPr/>
                    <a:lstStyle/>
                    <a:p>
                      <a:r>
                        <a:rPr lang="en-GB" sz="1500" dirty="0" smtClean="0"/>
                        <a:t>14/09/18</a:t>
                      </a:r>
                      <a:endParaRPr lang="en-GB" sz="1500" dirty="0"/>
                    </a:p>
                  </a:txBody>
                  <a:tcPr marL="124503" marR="124503" marT="60805" marB="60805"/>
                </a:tc>
                <a:tc>
                  <a:txBody>
                    <a:bodyPr/>
                    <a:lstStyle/>
                    <a:p>
                      <a:r>
                        <a:rPr lang="en-GB" sz="1500" dirty="0" smtClean="0"/>
                        <a:t>Made</a:t>
                      </a:r>
                      <a:r>
                        <a:rPr lang="en-GB" sz="1500" baseline="0" dirty="0" smtClean="0"/>
                        <a:t> steps to provide access on Eco Plus more prominent</a:t>
                      </a:r>
                      <a:endParaRPr lang="en-GB" sz="1500" dirty="0"/>
                    </a:p>
                  </a:txBody>
                  <a:tcPr marL="124503" marR="124503" marT="60805" marB="60805"/>
                </a:tc>
                <a:tc>
                  <a:txBody>
                    <a:bodyPr/>
                    <a:lstStyle/>
                    <a:p>
                      <a:r>
                        <a:rPr lang="en-GB" sz="1500" dirty="0" smtClean="0"/>
                        <a:t>3</a:t>
                      </a:r>
                      <a:endParaRPr lang="en-GB" sz="1500" dirty="0"/>
                    </a:p>
                  </a:txBody>
                  <a:tcPr marL="124503" marR="124503" marT="60805" marB="60805"/>
                </a:tc>
              </a:tr>
              <a:tr h="344560">
                <a:tc>
                  <a:txBody>
                    <a:bodyPr/>
                    <a:lstStyle/>
                    <a:p>
                      <a:r>
                        <a:rPr lang="en-GB" sz="1500" dirty="0" smtClean="0"/>
                        <a:t>13/06/18</a:t>
                      </a:r>
                      <a:endParaRPr lang="en-GB" sz="1500" dirty="0"/>
                    </a:p>
                  </a:txBody>
                  <a:tcPr marL="124503" marR="124503" marT="60805" marB="60805"/>
                </a:tc>
                <a:tc>
                  <a:txBody>
                    <a:bodyPr/>
                    <a:lstStyle/>
                    <a:p>
                      <a:r>
                        <a:rPr lang="en-GB" sz="1500" dirty="0" smtClean="0"/>
                        <a:t>Added details on how to provide access on Eco Plus</a:t>
                      </a:r>
                      <a:endParaRPr lang="en-GB" sz="1500" dirty="0"/>
                    </a:p>
                  </a:txBody>
                  <a:tcPr marL="124503" marR="124503" marT="60805" marB="60805"/>
                </a:tc>
                <a:tc>
                  <a:txBody>
                    <a:bodyPr/>
                    <a:lstStyle/>
                    <a:p>
                      <a:r>
                        <a:rPr lang="en-GB" sz="1500" smtClean="0"/>
                        <a:t>2</a:t>
                      </a:r>
                      <a:endParaRPr lang="en-GB" sz="1500" dirty="0"/>
                    </a:p>
                  </a:txBody>
                  <a:tcPr marL="124503" marR="124503" marT="60805" marB="60805"/>
                </a:tc>
                <a:extLst>
                  <a:ext uri="{0D108BD9-81ED-4DB2-BD59-A6C34878D82A}">
                    <a16:rowId xmlns:a16="http://schemas.microsoft.com/office/drawing/2014/main" xmlns="" val="10002"/>
                  </a:ext>
                </a:extLst>
              </a:tr>
              <a:tr h="344560">
                <a:tc>
                  <a:txBody>
                    <a:bodyPr/>
                    <a:lstStyle/>
                    <a:p>
                      <a:r>
                        <a:rPr lang="en-GB" sz="1500" dirty="0" smtClean="0"/>
                        <a:t>15/03/18</a:t>
                      </a:r>
                      <a:endParaRPr lang="en-GB" sz="1500" dirty="0"/>
                    </a:p>
                  </a:txBody>
                  <a:tcPr marL="124503" marR="124503" marT="60805" marB="60805"/>
                </a:tc>
                <a:tc>
                  <a:txBody>
                    <a:bodyPr/>
                    <a:lstStyle/>
                    <a:p>
                      <a:r>
                        <a:rPr lang="en-GB" sz="1500" dirty="0"/>
                        <a:t>User</a:t>
                      </a:r>
                      <a:r>
                        <a:rPr lang="en-GB" sz="1500" baseline="0" dirty="0"/>
                        <a:t> Guide </a:t>
                      </a:r>
                      <a:r>
                        <a:rPr lang="en-GB" sz="1500" dirty="0"/>
                        <a:t>Published.</a:t>
                      </a:r>
                    </a:p>
                  </a:txBody>
                  <a:tcPr marL="124503" marR="124503" marT="60805" marB="60805"/>
                </a:tc>
                <a:tc>
                  <a:txBody>
                    <a:bodyPr/>
                    <a:lstStyle/>
                    <a:p>
                      <a:r>
                        <a:rPr lang="en-GB" sz="1500" dirty="0"/>
                        <a:t>1</a:t>
                      </a:r>
                    </a:p>
                  </a:txBody>
                  <a:tcPr marL="124503" marR="124503" marT="60805" marB="60805"/>
                </a:tc>
                <a:extLst>
                  <a:ext uri="{0D108BD9-81ED-4DB2-BD59-A6C34878D82A}">
                    <a16:rowId xmlns:a16="http://schemas.microsoft.com/office/drawing/2014/main" xmlns="" val="10001"/>
                  </a:ext>
                </a:extLst>
              </a:tr>
            </a:tbl>
          </a:graphicData>
        </a:graphic>
      </p:graphicFrame>
      <p:sp>
        <p:nvSpPr>
          <p:cNvPr id="3" name="Slide Number Placeholder 2">
            <a:extLst>
              <a:ext uri="{FF2B5EF4-FFF2-40B4-BE49-F238E27FC236}">
                <a16:creationId xmlns:a16="http://schemas.microsoft.com/office/drawing/2014/main" xmlns=""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676825" y="1012602"/>
            <a:ext cx="6203627" cy="339758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get access to the diagnostic &amp; raise fault journeys on Business Zone</a:t>
            </a:r>
          </a:p>
        </p:txBody>
      </p:sp>
      <p:sp>
        <p:nvSpPr>
          <p:cNvPr id="4" name="Slide Number Placeholder 3"/>
          <p:cNvSpPr>
            <a:spLocks noGrp="1"/>
          </p:cNvSpPr>
          <p:nvPr>
            <p:ph type="sldNum" sz="quarter" idx="12"/>
          </p:nvPr>
        </p:nvSpPr>
        <p:spPr/>
        <p:txBody>
          <a:bodyPr/>
          <a:lstStyle/>
          <a:p>
            <a:fld id="{0B868178-02AE-42FC-958D-6B8F13B60175}" type="slidenum">
              <a:rPr lang="en-GB" smtClean="0"/>
              <a:t>4</a:t>
            </a:fld>
            <a:endParaRPr lang="en-GB"/>
          </a:p>
        </p:txBody>
      </p:sp>
      <p:sp>
        <p:nvSpPr>
          <p:cNvPr id="5" name="Content Placeholder 2"/>
          <p:cNvSpPr>
            <a:spLocks noGrp="1"/>
          </p:cNvSpPr>
          <p:nvPr>
            <p:ph idx="1"/>
          </p:nvPr>
        </p:nvSpPr>
        <p:spPr>
          <a:xfrm>
            <a:off x="504000" y="1073852"/>
            <a:ext cx="4967740" cy="4896544"/>
          </a:xfrm>
        </p:spPr>
        <p:txBody>
          <a:bodyPr/>
          <a:lstStyle/>
          <a:p>
            <a:r>
              <a:rPr lang="en-GB" sz="1600" b="1" dirty="0">
                <a:solidFill>
                  <a:schemeClr val="accent2"/>
                </a:solidFill>
                <a:latin typeface="+mj-lt"/>
              </a:rPr>
              <a:t>How do you get access to the new journey?</a:t>
            </a:r>
          </a:p>
          <a:p>
            <a:r>
              <a:rPr lang="en-GB" sz="1600" dirty="0"/>
              <a:t/>
            </a:r>
            <a:br>
              <a:rPr lang="en-GB" sz="1600" dirty="0"/>
            </a:br>
            <a:r>
              <a:rPr lang="en-GB" sz="1600" dirty="0"/>
              <a:t>To access the new journey, you first need to obtain access to Business Zone. Your company administrator can help you with this. If you don’t know who your company administrator is, or if you’re a company administrator providing access to one of your colleagues, please follow our </a:t>
            </a:r>
            <a:r>
              <a:rPr lang="en-GB" sz="1600" dirty="0">
                <a:hlinkClick r:id="rId3"/>
              </a:rPr>
              <a:t>Getting access to Business Zone</a:t>
            </a:r>
            <a:r>
              <a:rPr lang="en-GB" sz="1600" dirty="0"/>
              <a:t> user guide.</a:t>
            </a:r>
          </a:p>
          <a:p>
            <a:endParaRPr lang="en-GB" sz="1600" dirty="0"/>
          </a:p>
          <a:p>
            <a:pPr marL="342900" indent="-342900">
              <a:buAutoNum type="arabicPeriod"/>
            </a:pPr>
            <a:r>
              <a:rPr lang="en-GB" sz="1600" dirty="0"/>
              <a:t>Once you have access to Business Zone, you’ll need to request access to the new Ethernet diagnostics journey from the </a:t>
            </a:r>
            <a:r>
              <a:rPr lang="en-GB" sz="1600" dirty="0" smtClean="0"/>
              <a:t>My Apps </a:t>
            </a:r>
            <a:r>
              <a:rPr lang="en-GB" sz="1600" dirty="0"/>
              <a:t>section.</a:t>
            </a:r>
          </a:p>
          <a:p>
            <a:pPr marL="342900" indent="-342900">
              <a:buAutoNum type="arabicPeriod"/>
            </a:pPr>
            <a:r>
              <a:rPr lang="en-GB" sz="1600" dirty="0" smtClean="0"/>
              <a:t>In My Apps, click App A-Z</a:t>
            </a:r>
          </a:p>
          <a:p>
            <a:pPr marL="342900" indent="-342900">
              <a:buAutoNum type="arabicPeriod"/>
            </a:pPr>
            <a:r>
              <a:rPr lang="en-GB" sz="1600" dirty="0" smtClean="0"/>
              <a:t>Select the letter E for Ethernet</a:t>
            </a:r>
          </a:p>
          <a:p>
            <a:pPr marL="342900" indent="-342900">
              <a:buAutoNum type="arabicPeriod"/>
            </a:pPr>
            <a:r>
              <a:rPr lang="en-GB" sz="1600" dirty="0" smtClean="0"/>
              <a:t>Navigate to the Ethernet Diagnostics and/or Ethernet Loop Diagnostics.</a:t>
            </a:r>
          </a:p>
          <a:p>
            <a:pPr marL="342900" indent="-342900">
              <a:buAutoNum type="arabicPeriod"/>
            </a:pPr>
            <a:r>
              <a:rPr lang="en-GB" sz="1600" dirty="0" smtClean="0"/>
              <a:t>Click register for app</a:t>
            </a:r>
          </a:p>
          <a:p>
            <a:endParaRPr lang="en-GB" sz="1600" dirty="0"/>
          </a:p>
          <a:p>
            <a:r>
              <a:rPr lang="en-GB" sz="1600" dirty="0" smtClean="0"/>
              <a:t>A notification will be sent to your administrator for access.</a:t>
            </a:r>
          </a:p>
          <a:p>
            <a:endParaRPr lang="en-GB" sz="1600" dirty="0"/>
          </a:p>
          <a:p>
            <a:endParaRPr lang="en-GB" sz="1600" dirty="0" smtClean="0"/>
          </a:p>
          <a:p>
            <a:pPr marL="342900" indent="-342900">
              <a:buAutoNum type="arabicPeriod"/>
            </a:pPr>
            <a:endParaRPr lang="en-GB" sz="1600" dirty="0"/>
          </a:p>
          <a:p>
            <a:endParaRPr lang="en-GB" sz="1600" dirty="0"/>
          </a:p>
          <a:p>
            <a:endParaRPr lang="en-GB" sz="1600" dirty="0"/>
          </a:p>
          <a:p>
            <a:endParaRPr lang="en-US" sz="1600" dirty="0"/>
          </a:p>
          <a:p>
            <a:endParaRPr lang="en-US" sz="1600" dirty="0"/>
          </a:p>
        </p:txBody>
      </p:sp>
      <p:sp>
        <p:nvSpPr>
          <p:cNvPr id="7" name="Oval 6"/>
          <p:cNvSpPr/>
          <p:nvPr/>
        </p:nvSpPr>
        <p:spPr>
          <a:xfrm>
            <a:off x="9072140" y="95777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9" name="Oval 8"/>
          <p:cNvSpPr/>
          <p:nvPr/>
        </p:nvSpPr>
        <p:spPr>
          <a:xfrm>
            <a:off x="10224268" y="302882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4" name="Oval 13"/>
          <p:cNvSpPr/>
          <p:nvPr/>
        </p:nvSpPr>
        <p:spPr>
          <a:xfrm>
            <a:off x="6479852" y="382091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pic>
        <p:nvPicPr>
          <p:cNvPr id="15" name="Picture 14"/>
          <p:cNvPicPr>
            <a:picLocks noChangeAspect="1"/>
          </p:cNvPicPr>
          <p:nvPr/>
        </p:nvPicPr>
        <p:blipFill rotWithShape="1">
          <a:blip r:embed="rId4"/>
          <a:srcRect b="30181"/>
          <a:stretch/>
        </p:blipFill>
        <p:spPr>
          <a:xfrm>
            <a:off x="5666248" y="4477043"/>
            <a:ext cx="6235422" cy="2268002"/>
          </a:xfrm>
          <a:prstGeom prst="rect">
            <a:avLst/>
          </a:prstGeom>
          <a:ln>
            <a:solidFill>
              <a:schemeClr val="tx1"/>
            </a:solidFill>
          </a:ln>
          <a:effectLst>
            <a:outerShdw blurRad="50800" dist="38100" dir="2700000" algn="tl" rotWithShape="0">
              <a:prstClr val="black">
                <a:alpha val="40000"/>
              </a:prstClr>
            </a:outerShdw>
          </a:effectLst>
        </p:spPr>
      </p:pic>
      <p:sp>
        <p:nvSpPr>
          <p:cNvPr id="16" name="Oval 15"/>
          <p:cNvSpPr/>
          <p:nvPr/>
        </p:nvSpPr>
        <p:spPr>
          <a:xfrm>
            <a:off x="5471740" y="441055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4</a:t>
            </a:r>
            <a:endParaRPr lang="en-GB" dirty="0"/>
          </a:p>
        </p:txBody>
      </p:sp>
      <p:sp>
        <p:nvSpPr>
          <p:cNvPr id="17" name="Oval 16"/>
          <p:cNvSpPr/>
          <p:nvPr/>
        </p:nvSpPr>
        <p:spPr>
          <a:xfrm>
            <a:off x="10386767" y="561104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a:t>
            </a:r>
            <a:endParaRPr lang="en-GB" dirty="0"/>
          </a:p>
        </p:txBody>
      </p:sp>
    </p:spTree>
    <p:extLst>
      <p:ext uri="{BB962C8B-B14F-4D97-AF65-F5344CB8AC3E}">
        <p14:creationId xmlns:p14="http://schemas.microsoft.com/office/powerpoint/2010/main" val="380096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b="18292"/>
          <a:stretch/>
        </p:blipFill>
        <p:spPr>
          <a:xfrm>
            <a:off x="4695671" y="1012602"/>
            <a:ext cx="7184782" cy="3215153"/>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rotWithShape="1">
          <a:blip r:embed="rId3"/>
          <a:srcRect t="31128" r="2059" b="40783"/>
          <a:stretch/>
        </p:blipFill>
        <p:spPr>
          <a:xfrm>
            <a:off x="4695670" y="4431815"/>
            <a:ext cx="7227691" cy="1022311"/>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smtClean="0"/>
              <a:t>How to provide access to the Ethernet Diagnostics, Loop and Fault journey</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5</a:t>
            </a:fld>
            <a:endParaRPr lang="en-GB"/>
          </a:p>
        </p:txBody>
      </p:sp>
      <p:sp>
        <p:nvSpPr>
          <p:cNvPr id="5" name="Content Placeholder 2"/>
          <p:cNvSpPr>
            <a:spLocks noGrp="1"/>
          </p:cNvSpPr>
          <p:nvPr>
            <p:ph idx="1"/>
          </p:nvPr>
        </p:nvSpPr>
        <p:spPr>
          <a:xfrm>
            <a:off x="504000" y="1332037"/>
            <a:ext cx="3842089" cy="4896544"/>
          </a:xfrm>
        </p:spPr>
        <p:txBody>
          <a:bodyPr/>
          <a:lstStyle/>
          <a:p>
            <a:r>
              <a:rPr lang="en-GB" sz="1400" b="1" dirty="0" smtClean="0">
                <a:solidFill>
                  <a:schemeClr val="accent2"/>
                </a:solidFill>
                <a:latin typeface="+mj-lt"/>
              </a:rPr>
              <a:t>Step 1: Launch My Admin</a:t>
            </a:r>
            <a:endParaRPr lang="en-GB" sz="1400" b="1" dirty="0">
              <a:solidFill>
                <a:schemeClr val="accent2"/>
              </a:solidFill>
              <a:latin typeface="+mj-lt"/>
            </a:endParaRPr>
          </a:p>
          <a:p>
            <a:r>
              <a:rPr lang="en-GB" sz="1400" dirty="0"/>
              <a:t/>
            </a:r>
            <a:br>
              <a:rPr lang="en-GB" sz="1400" dirty="0"/>
            </a:br>
            <a:r>
              <a:rPr lang="en-GB" sz="1400" dirty="0" smtClean="0"/>
              <a:t>If you’re a company administrator, you’ll be able to provide your agents access to the new Ethernet Diagnostics, Loop tool and fault journey using My Admin and Eco Plus.</a:t>
            </a:r>
          </a:p>
          <a:p>
            <a:endParaRPr lang="en-GB" sz="1400" dirty="0"/>
          </a:p>
          <a:p>
            <a:r>
              <a:rPr lang="en-GB" sz="1400" dirty="0" smtClean="0"/>
              <a:t>If your agent already has access to the Diagnostic and Fault journeys in Eco Plus, you can provide access via My Admin. </a:t>
            </a:r>
            <a:r>
              <a:rPr lang="en-GB" sz="1400" b="1" dirty="0" smtClean="0"/>
              <a:t>If they don’t, you’ll need to grant them access on Eco Plus too. </a:t>
            </a:r>
            <a:r>
              <a:rPr lang="en-GB" sz="1400" dirty="0" smtClean="0"/>
              <a:t>Instructions on how to do this are available in this pack  - see slide 11 for how to do this.</a:t>
            </a:r>
          </a:p>
          <a:p>
            <a:endParaRPr lang="en-GB" sz="1400" dirty="0"/>
          </a:p>
          <a:p>
            <a:r>
              <a:rPr lang="en-GB" sz="1400" b="1" dirty="0" smtClean="0"/>
              <a:t>For users who already have access to the Eco Plus journeys:</a:t>
            </a:r>
          </a:p>
          <a:p>
            <a:endParaRPr lang="en-GB" sz="1400" dirty="0"/>
          </a:p>
          <a:p>
            <a:pPr marL="342900" indent="-342900">
              <a:buAutoNum type="arabicPeriod"/>
            </a:pPr>
            <a:r>
              <a:rPr lang="en-GB" sz="1400" dirty="0" smtClean="0"/>
              <a:t>Navigate to My Apps</a:t>
            </a:r>
          </a:p>
          <a:p>
            <a:pPr marL="342900" indent="-342900">
              <a:buAutoNum type="arabicPeriod"/>
            </a:pPr>
            <a:r>
              <a:rPr lang="en-GB" sz="1400" dirty="0" smtClean="0"/>
              <a:t>Select the Administration tab</a:t>
            </a:r>
          </a:p>
          <a:p>
            <a:pPr marL="342900" indent="-342900">
              <a:buAutoNum type="arabicPeriod"/>
            </a:pPr>
            <a:r>
              <a:rPr lang="en-GB" sz="1400" dirty="0" smtClean="0"/>
              <a:t>Expand the </a:t>
            </a:r>
            <a:r>
              <a:rPr lang="en-GB" sz="1400" dirty="0" err="1" smtClean="0"/>
              <a:t>MyAdmin</a:t>
            </a:r>
            <a:r>
              <a:rPr lang="en-GB" sz="1400" dirty="0" smtClean="0"/>
              <a:t> accordion</a:t>
            </a:r>
          </a:p>
          <a:p>
            <a:pPr marL="342900" indent="-342900">
              <a:buAutoNum type="arabicPeriod"/>
            </a:pPr>
            <a:r>
              <a:rPr lang="en-GB" sz="1400" dirty="0" smtClean="0"/>
              <a:t>Click Open App</a:t>
            </a:r>
          </a:p>
          <a:p>
            <a:endParaRPr lang="en-GB" sz="1400" dirty="0"/>
          </a:p>
          <a:p>
            <a:endParaRPr lang="en-GB" sz="1400" dirty="0" smtClean="0"/>
          </a:p>
          <a:p>
            <a:endParaRPr lang="en-GB" sz="1400" dirty="0"/>
          </a:p>
          <a:p>
            <a:endParaRPr lang="en-GB" sz="1400" dirty="0"/>
          </a:p>
          <a:p>
            <a:endParaRPr lang="en-GB" sz="1400" dirty="0"/>
          </a:p>
          <a:p>
            <a:endParaRPr lang="en-GB" sz="1400" dirty="0"/>
          </a:p>
          <a:p>
            <a:endParaRPr lang="en-US" sz="1400" dirty="0"/>
          </a:p>
          <a:p>
            <a:endParaRPr lang="en-US" sz="1400" dirty="0"/>
          </a:p>
        </p:txBody>
      </p:sp>
      <p:sp>
        <p:nvSpPr>
          <p:cNvPr id="7" name="Oval 6"/>
          <p:cNvSpPr/>
          <p:nvPr/>
        </p:nvSpPr>
        <p:spPr>
          <a:xfrm>
            <a:off x="8590775" y="101260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9" name="Oval 8"/>
          <p:cNvSpPr/>
          <p:nvPr/>
        </p:nvSpPr>
        <p:spPr>
          <a:xfrm>
            <a:off x="10494879" y="478842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6" name="Oval 15"/>
          <p:cNvSpPr/>
          <p:nvPr/>
        </p:nvSpPr>
        <p:spPr>
          <a:xfrm>
            <a:off x="9130450" y="353426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Tree>
    <p:extLst>
      <p:ext uri="{BB962C8B-B14F-4D97-AF65-F5344CB8AC3E}">
        <p14:creationId xmlns:p14="http://schemas.microsoft.com/office/powerpoint/2010/main" val="139657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805240" y="1574815"/>
            <a:ext cx="7354487" cy="2247483"/>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p>
        </p:txBody>
      </p:sp>
      <p:sp>
        <p:nvSpPr>
          <p:cNvPr id="4" name="Slide Number Placeholder 3"/>
          <p:cNvSpPr>
            <a:spLocks noGrp="1"/>
          </p:cNvSpPr>
          <p:nvPr>
            <p:ph type="sldNum" sz="quarter" idx="12"/>
          </p:nvPr>
        </p:nvSpPr>
        <p:spPr/>
        <p:txBody>
          <a:bodyPr/>
          <a:lstStyle/>
          <a:p>
            <a:fld id="{0B868178-02AE-42FC-958D-6B8F13B60175}" type="slidenum">
              <a:rPr lang="en-GB" smtClean="0"/>
              <a:t>6</a:t>
            </a:fld>
            <a:endParaRPr lang="en-GB"/>
          </a:p>
        </p:txBody>
      </p:sp>
      <p:sp>
        <p:nvSpPr>
          <p:cNvPr id="5" name="Content Placeholder 2"/>
          <p:cNvSpPr>
            <a:spLocks noGrp="1"/>
          </p:cNvSpPr>
          <p:nvPr>
            <p:ph idx="1"/>
          </p:nvPr>
        </p:nvSpPr>
        <p:spPr>
          <a:xfrm>
            <a:off x="504000" y="1332037"/>
            <a:ext cx="4081502" cy="4896544"/>
          </a:xfrm>
        </p:spPr>
        <p:txBody>
          <a:bodyPr/>
          <a:lstStyle/>
          <a:p>
            <a:r>
              <a:rPr lang="en-GB" sz="1600" b="1" dirty="0" smtClean="0">
                <a:solidFill>
                  <a:schemeClr val="accent2"/>
                </a:solidFill>
                <a:latin typeface="+mj-lt"/>
              </a:rPr>
              <a:t>Step 1: Launch My Admin</a:t>
            </a:r>
            <a:endParaRPr lang="en-GB" sz="1600" b="1" dirty="0">
              <a:solidFill>
                <a:schemeClr val="accent2"/>
              </a:solidFill>
              <a:latin typeface="+mj-lt"/>
            </a:endParaRPr>
          </a:p>
          <a:p>
            <a:r>
              <a:rPr lang="en-GB" sz="1600" dirty="0"/>
              <a:t/>
            </a:r>
            <a:br>
              <a:rPr lang="en-GB" sz="1600" dirty="0"/>
            </a:br>
            <a:endParaRPr lang="en-GB" sz="1600" dirty="0" smtClean="0"/>
          </a:p>
          <a:p>
            <a:pPr marL="342900" indent="-342900">
              <a:buAutoNum type="arabicPeriod"/>
            </a:pPr>
            <a:r>
              <a:rPr lang="en-GB" sz="1600" dirty="0" smtClean="0"/>
              <a:t>When prompted, enter your PIN and click ready</a:t>
            </a:r>
          </a:p>
          <a:p>
            <a:endParaRPr lang="en-GB" sz="1600" dirty="0"/>
          </a:p>
          <a:p>
            <a:endParaRPr lang="en-GB" sz="1600" dirty="0" smtClean="0"/>
          </a:p>
          <a:p>
            <a:endParaRPr lang="en-GB" sz="1600" dirty="0"/>
          </a:p>
          <a:p>
            <a:endParaRPr lang="en-GB" sz="1600" dirty="0"/>
          </a:p>
          <a:p>
            <a:endParaRPr lang="en-GB" sz="1600" dirty="0"/>
          </a:p>
          <a:p>
            <a:endParaRPr lang="en-GB" sz="1600" dirty="0"/>
          </a:p>
          <a:p>
            <a:endParaRPr lang="en-US" sz="1600" dirty="0"/>
          </a:p>
          <a:p>
            <a:endParaRPr lang="en-US" sz="1600" dirty="0"/>
          </a:p>
        </p:txBody>
      </p:sp>
      <p:sp>
        <p:nvSpPr>
          <p:cNvPr id="7" name="Oval 6"/>
          <p:cNvSpPr/>
          <p:nvPr/>
        </p:nvSpPr>
        <p:spPr>
          <a:xfrm>
            <a:off x="4585502" y="269855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Tree>
    <p:extLst>
      <p:ext uri="{BB962C8B-B14F-4D97-AF65-F5344CB8AC3E}">
        <p14:creationId xmlns:p14="http://schemas.microsoft.com/office/powerpoint/2010/main" val="161750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srcRect t="28910" r="22104"/>
          <a:stretch/>
        </p:blipFill>
        <p:spPr>
          <a:xfrm>
            <a:off x="4776396" y="3680121"/>
            <a:ext cx="7163888" cy="2193554"/>
          </a:xfrm>
          <a:prstGeom prst="rect">
            <a:avLst/>
          </a:prstGeom>
          <a:ln>
            <a:solidFill>
              <a:schemeClr val="tx1"/>
            </a:solidFill>
          </a:ln>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3"/>
          <a:stretch>
            <a:fillRect/>
          </a:stretch>
        </p:blipFill>
        <p:spPr>
          <a:xfrm>
            <a:off x="4776396" y="1340548"/>
            <a:ext cx="7136914" cy="2223737"/>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p>
        </p:txBody>
      </p:sp>
      <p:sp>
        <p:nvSpPr>
          <p:cNvPr id="4" name="Slide Number Placeholder 3"/>
          <p:cNvSpPr>
            <a:spLocks noGrp="1"/>
          </p:cNvSpPr>
          <p:nvPr>
            <p:ph type="sldNum" sz="quarter" idx="12"/>
          </p:nvPr>
        </p:nvSpPr>
        <p:spPr/>
        <p:txBody>
          <a:bodyPr/>
          <a:lstStyle/>
          <a:p>
            <a:fld id="{0B868178-02AE-42FC-958D-6B8F13B60175}" type="slidenum">
              <a:rPr lang="en-GB" smtClean="0"/>
              <a:t>7</a:t>
            </a:fld>
            <a:endParaRPr lang="en-GB"/>
          </a:p>
        </p:txBody>
      </p:sp>
      <p:sp>
        <p:nvSpPr>
          <p:cNvPr id="5" name="Content Placeholder 2"/>
          <p:cNvSpPr>
            <a:spLocks noGrp="1"/>
          </p:cNvSpPr>
          <p:nvPr>
            <p:ph idx="1"/>
          </p:nvPr>
        </p:nvSpPr>
        <p:spPr>
          <a:xfrm>
            <a:off x="504000" y="1332037"/>
            <a:ext cx="4164819" cy="4896544"/>
          </a:xfrm>
        </p:spPr>
        <p:txBody>
          <a:bodyPr/>
          <a:lstStyle/>
          <a:p>
            <a:r>
              <a:rPr lang="en-GB" sz="1600" b="1" dirty="0" smtClean="0">
                <a:solidFill>
                  <a:schemeClr val="accent2"/>
                </a:solidFill>
                <a:latin typeface="+mj-lt"/>
              </a:rPr>
              <a:t>Step 2: Searching </a:t>
            </a:r>
            <a:r>
              <a:rPr lang="en-GB" sz="1600" b="1" dirty="0">
                <a:solidFill>
                  <a:schemeClr val="accent2"/>
                </a:solidFill>
                <a:latin typeface="+mj-lt"/>
              </a:rPr>
              <a:t>for a user</a:t>
            </a:r>
          </a:p>
          <a:p>
            <a:r>
              <a:rPr lang="en-GB" sz="1600" dirty="0"/>
              <a:t/>
            </a:r>
            <a:br>
              <a:rPr lang="en-GB" sz="1600" dirty="0"/>
            </a:br>
            <a:r>
              <a:rPr lang="en-GB" sz="1600" dirty="0" smtClean="0"/>
              <a:t>Once logged into My Admin, you’ll need to search for the user who needs access.</a:t>
            </a:r>
            <a:endParaRPr lang="en-GB" sz="1600" dirty="0"/>
          </a:p>
          <a:p>
            <a:endParaRPr lang="en-GB" sz="1600" dirty="0"/>
          </a:p>
          <a:p>
            <a:pPr marL="342900" indent="-342900">
              <a:buAutoNum type="arabicPeriod"/>
            </a:pPr>
            <a:r>
              <a:rPr lang="en-GB" sz="1600" dirty="0"/>
              <a:t>Click on ‘Search User’ from the left hand navigation</a:t>
            </a:r>
          </a:p>
          <a:p>
            <a:pPr marL="342900" indent="-342900">
              <a:buAutoNum type="arabicPeriod"/>
            </a:pPr>
            <a:r>
              <a:rPr lang="en-GB" sz="1600" dirty="0" smtClean="0"/>
              <a:t>Enter the user’s details. It’s best to just enter the username.</a:t>
            </a:r>
          </a:p>
          <a:p>
            <a:pPr marL="342900" indent="-342900">
              <a:buAutoNum type="arabicPeriod"/>
            </a:pPr>
            <a:r>
              <a:rPr lang="en-GB" sz="1600" dirty="0" smtClean="0"/>
              <a:t>Click search</a:t>
            </a:r>
            <a:endParaRPr lang="en-GB" sz="1600" dirty="0"/>
          </a:p>
          <a:p>
            <a:pPr marL="342900" indent="-342900">
              <a:buAutoNum type="arabicPeriod"/>
            </a:pPr>
            <a:endParaRPr lang="en-GB" sz="1600" dirty="0"/>
          </a:p>
          <a:p>
            <a:endParaRPr lang="en-GB" sz="1600" dirty="0"/>
          </a:p>
          <a:p>
            <a:endParaRPr lang="en-GB" sz="1600" dirty="0"/>
          </a:p>
          <a:p>
            <a:endParaRPr lang="en-US" sz="1600" dirty="0"/>
          </a:p>
          <a:p>
            <a:endParaRPr lang="en-US" sz="1600" dirty="0"/>
          </a:p>
        </p:txBody>
      </p:sp>
      <p:sp>
        <p:nvSpPr>
          <p:cNvPr id="7" name="Oval 6"/>
          <p:cNvSpPr/>
          <p:nvPr/>
        </p:nvSpPr>
        <p:spPr>
          <a:xfrm>
            <a:off x="4578592" y="272643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9" name="Oval 8"/>
          <p:cNvSpPr/>
          <p:nvPr/>
        </p:nvSpPr>
        <p:spPr>
          <a:xfrm>
            <a:off x="6302880" y="402633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21" name="Oval 20"/>
          <p:cNvSpPr/>
          <p:nvPr/>
        </p:nvSpPr>
        <p:spPr>
          <a:xfrm>
            <a:off x="6302880" y="527601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Tree>
    <p:extLst>
      <p:ext uri="{BB962C8B-B14F-4D97-AF65-F5344CB8AC3E}">
        <p14:creationId xmlns:p14="http://schemas.microsoft.com/office/powerpoint/2010/main" val="230559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19716" r="24565"/>
          <a:stretch/>
        </p:blipFill>
        <p:spPr>
          <a:xfrm>
            <a:off x="4841058" y="1332037"/>
            <a:ext cx="7095452" cy="4240424"/>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p>
        </p:txBody>
      </p:sp>
      <p:sp>
        <p:nvSpPr>
          <p:cNvPr id="4" name="Slide Number Placeholder 3"/>
          <p:cNvSpPr>
            <a:spLocks noGrp="1"/>
          </p:cNvSpPr>
          <p:nvPr>
            <p:ph type="sldNum" sz="quarter" idx="12"/>
          </p:nvPr>
        </p:nvSpPr>
        <p:spPr/>
        <p:txBody>
          <a:bodyPr/>
          <a:lstStyle/>
          <a:p>
            <a:fld id="{0B868178-02AE-42FC-958D-6B8F13B60175}" type="slidenum">
              <a:rPr lang="en-GB" smtClean="0"/>
              <a:t>8</a:t>
            </a:fld>
            <a:endParaRPr lang="en-GB"/>
          </a:p>
        </p:txBody>
      </p:sp>
      <p:sp>
        <p:nvSpPr>
          <p:cNvPr id="5" name="Content Placeholder 2"/>
          <p:cNvSpPr>
            <a:spLocks noGrp="1"/>
          </p:cNvSpPr>
          <p:nvPr>
            <p:ph idx="1"/>
          </p:nvPr>
        </p:nvSpPr>
        <p:spPr>
          <a:xfrm>
            <a:off x="504000" y="1332037"/>
            <a:ext cx="4164819" cy="4896544"/>
          </a:xfrm>
        </p:spPr>
        <p:txBody>
          <a:bodyPr/>
          <a:lstStyle/>
          <a:p>
            <a:r>
              <a:rPr lang="en-GB" sz="1600" b="1" dirty="0" smtClean="0">
                <a:solidFill>
                  <a:schemeClr val="accent2"/>
                </a:solidFill>
                <a:latin typeface="+mj-lt"/>
              </a:rPr>
              <a:t>Step 2: Searching </a:t>
            </a:r>
            <a:r>
              <a:rPr lang="en-GB" sz="1600" b="1" dirty="0">
                <a:solidFill>
                  <a:schemeClr val="accent2"/>
                </a:solidFill>
                <a:latin typeface="+mj-lt"/>
              </a:rPr>
              <a:t>for a user</a:t>
            </a:r>
          </a:p>
          <a:p>
            <a:r>
              <a:rPr lang="en-GB" sz="1600" dirty="0"/>
              <a:t/>
            </a:r>
            <a:br>
              <a:rPr lang="en-GB" sz="1600" dirty="0"/>
            </a:br>
            <a:r>
              <a:rPr lang="en-GB" sz="1600" dirty="0" smtClean="0"/>
              <a:t>The agent’s details will now be displayed.</a:t>
            </a:r>
            <a:endParaRPr lang="en-GB" sz="1600" dirty="0"/>
          </a:p>
          <a:p>
            <a:endParaRPr lang="en-GB" sz="1600" dirty="0"/>
          </a:p>
          <a:p>
            <a:pPr marL="342900" indent="-342900">
              <a:buAutoNum type="arabicPeriod"/>
            </a:pPr>
            <a:r>
              <a:rPr lang="en-GB" sz="1600" dirty="0"/>
              <a:t>Click </a:t>
            </a:r>
            <a:r>
              <a:rPr lang="en-GB" sz="1600" dirty="0" smtClean="0"/>
              <a:t>the username hyperlink.</a:t>
            </a:r>
            <a:endParaRPr lang="en-GB" sz="1600" dirty="0"/>
          </a:p>
          <a:p>
            <a:pPr marL="342900" indent="-342900">
              <a:buAutoNum type="arabicPeriod"/>
            </a:pPr>
            <a:endParaRPr lang="en-GB" sz="1600" dirty="0"/>
          </a:p>
          <a:p>
            <a:endParaRPr lang="en-GB" sz="1600" dirty="0"/>
          </a:p>
          <a:p>
            <a:endParaRPr lang="en-GB" sz="1600" dirty="0"/>
          </a:p>
          <a:p>
            <a:endParaRPr lang="en-US" sz="1600" dirty="0"/>
          </a:p>
          <a:p>
            <a:endParaRPr lang="en-US" sz="1600" dirty="0"/>
          </a:p>
        </p:txBody>
      </p:sp>
      <p:sp>
        <p:nvSpPr>
          <p:cNvPr id="7" name="Oval 6"/>
          <p:cNvSpPr/>
          <p:nvPr/>
        </p:nvSpPr>
        <p:spPr>
          <a:xfrm>
            <a:off x="6687091" y="378030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Tree>
    <p:extLst>
      <p:ext uri="{BB962C8B-B14F-4D97-AF65-F5344CB8AC3E}">
        <p14:creationId xmlns:p14="http://schemas.microsoft.com/office/powerpoint/2010/main" val="41241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21301" r="30624"/>
          <a:stretch/>
        </p:blipFill>
        <p:spPr>
          <a:xfrm>
            <a:off x="4069991" y="1332037"/>
            <a:ext cx="7429934" cy="4186679"/>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How to provide access to the Ethernet Diagnostics, Loop and Fault journey</a:t>
            </a:r>
          </a:p>
        </p:txBody>
      </p:sp>
      <p:sp>
        <p:nvSpPr>
          <p:cNvPr id="4" name="Slide Number Placeholder 3"/>
          <p:cNvSpPr>
            <a:spLocks noGrp="1"/>
          </p:cNvSpPr>
          <p:nvPr>
            <p:ph type="sldNum" sz="quarter" idx="12"/>
          </p:nvPr>
        </p:nvSpPr>
        <p:spPr/>
        <p:txBody>
          <a:bodyPr/>
          <a:lstStyle/>
          <a:p>
            <a:fld id="{0B868178-02AE-42FC-958D-6B8F13B60175}" type="slidenum">
              <a:rPr lang="en-GB" smtClean="0"/>
              <a:t>9</a:t>
            </a:fld>
            <a:endParaRPr lang="en-GB"/>
          </a:p>
        </p:txBody>
      </p:sp>
      <p:sp>
        <p:nvSpPr>
          <p:cNvPr id="5" name="Content Placeholder 2"/>
          <p:cNvSpPr>
            <a:spLocks noGrp="1"/>
          </p:cNvSpPr>
          <p:nvPr>
            <p:ph idx="1"/>
          </p:nvPr>
        </p:nvSpPr>
        <p:spPr>
          <a:xfrm>
            <a:off x="504000" y="1332037"/>
            <a:ext cx="3304207" cy="4896544"/>
          </a:xfrm>
        </p:spPr>
        <p:txBody>
          <a:bodyPr/>
          <a:lstStyle/>
          <a:p>
            <a:r>
              <a:rPr lang="en-GB" sz="1600" b="1" dirty="0" smtClean="0">
                <a:solidFill>
                  <a:schemeClr val="accent2"/>
                </a:solidFill>
                <a:latin typeface="+mj-lt"/>
              </a:rPr>
              <a:t>Step 3: Adding the access</a:t>
            </a:r>
            <a:endParaRPr lang="en-GB" sz="1600" b="1" dirty="0">
              <a:solidFill>
                <a:schemeClr val="accent2"/>
              </a:solidFill>
              <a:latin typeface="+mj-lt"/>
            </a:endParaRPr>
          </a:p>
          <a:p>
            <a:endParaRPr lang="en-GB" sz="1600" dirty="0"/>
          </a:p>
          <a:p>
            <a:r>
              <a:rPr lang="en-GB" sz="1600" dirty="0" smtClean="0"/>
              <a:t>A summary of the access the agent has will now be displayed</a:t>
            </a:r>
            <a:endParaRPr lang="en-GB" sz="1600" dirty="0"/>
          </a:p>
          <a:p>
            <a:endParaRPr lang="en-GB" sz="1600" dirty="0"/>
          </a:p>
          <a:p>
            <a:pPr marL="342900" indent="-342900">
              <a:buAutoNum type="arabicPeriod"/>
            </a:pPr>
            <a:r>
              <a:rPr lang="en-GB" sz="1600" dirty="0"/>
              <a:t>Click </a:t>
            </a:r>
            <a:r>
              <a:rPr lang="en-GB" sz="1600" dirty="0" smtClean="0"/>
              <a:t>the ‘Add Business Zone Roles’ hyperlink from the left-hand menu.</a:t>
            </a:r>
            <a:endParaRPr lang="en-GB" sz="1600" dirty="0"/>
          </a:p>
          <a:p>
            <a:pPr marL="342900" indent="-342900">
              <a:buAutoNum type="arabicPeriod"/>
            </a:pPr>
            <a:endParaRPr lang="en-GB" sz="1600" dirty="0"/>
          </a:p>
          <a:p>
            <a:endParaRPr lang="en-GB" sz="1600" dirty="0"/>
          </a:p>
          <a:p>
            <a:endParaRPr lang="en-GB" sz="1600" dirty="0"/>
          </a:p>
          <a:p>
            <a:endParaRPr lang="en-US" sz="1600" dirty="0"/>
          </a:p>
          <a:p>
            <a:endParaRPr lang="en-US" sz="1600" dirty="0"/>
          </a:p>
        </p:txBody>
      </p:sp>
      <p:sp>
        <p:nvSpPr>
          <p:cNvPr id="7" name="Oval 6"/>
          <p:cNvSpPr/>
          <p:nvPr/>
        </p:nvSpPr>
        <p:spPr>
          <a:xfrm>
            <a:off x="4001281" y="290894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Tree>
    <p:extLst>
      <p:ext uri="{BB962C8B-B14F-4D97-AF65-F5344CB8AC3E}">
        <p14:creationId xmlns:p14="http://schemas.microsoft.com/office/powerpoint/2010/main" val="347838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customXsn xmlns="http://schemas.microsoft.com/office/2006/metadata/customXsn">
  <xsnLocation/>
  <cached>True</cached>
  <openByDefault>False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4EF91AE7B41FFE4B98638A54769D6369" ma:contentTypeVersion="7" ma:contentTypeDescription="Default item with a two year maximum retention period." ma:contentTypeScope="" ma:versionID="d51b3efb7335dd333fac181dfb056291">
  <xsd:schema xmlns:xsd="http://www.w3.org/2001/XMLSchema" xmlns:xs="http://www.w3.org/2001/XMLSchema" xmlns:p="http://schemas.microsoft.com/office/2006/metadata/properties" xmlns:ns2="e0e35bac-e255-4a69-af54-5f01336af94f" targetNamespace="http://schemas.microsoft.com/office/2006/metadata/properties" ma:root="true" ma:fieldsID="5c1507d4255bdab5ec46d5d5fe275eec"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ef1872e0-c72b-4e4c-b8b0-bd8294da4d60}" ma:internalName="TaxCatchAll" ma:showField="CatchAllData" ma:web="4d2034c9-91b8-4234-aa3d-3fc7ed4c99ff">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ef1872e0-c72b-4e4c-b8b0-bd8294da4d60}" ma:internalName="TaxCatchAllLabel" ma:readOnly="true" ma:showField="CatchAllDataLabel" ma:web="4d2034c9-91b8-4234-aa3d-3fc7ed4c99ff">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6.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7VXXFWY7MVTT-6-2673</_dlc_DocId>
    <_dlc_DocIdUrl xmlns="e0e35bac-e255-4a69-af54-5f01336af94f">
      <Url>https://office.bt.com/sites/BTW_Content/_layouts/DocIdRedir.aspx?ID=7VXXFWY7MVTT-6-2673</Url>
      <Description>7VXXFWY7MVTT-6-2673</Description>
    </_dlc_DocIdUrl>
  </documentManagement>
</p:properties>
</file>

<file path=customXml/itemProps1.xml><?xml version="1.0" encoding="utf-8"?>
<ds:datastoreItem xmlns:ds="http://schemas.openxmlformats.org/officeDocument/2006/customXml" ds:itemID="{BE3999AA-2557-4079-83BB-C691CC0F3A32}">
  <ds:schemaRefs>
    <ds:schemaRef ds:uri="http://schemas.microsoft.com/sharepoint/events"/>
  </ds:schemaRefs>
</ds:datastoreItem>
</file>

<file path=customXml/itemProps2.xml><?xml version="1.0" encoding="utf-8"?>
<ds:datastoreItem xmlns:ds="http://schemas.openxmlformats.org/officeDocument/2006/customXml" ds:itemID="{61284BFA-8ECE-4D4D-BC5F-8783ED16A78E}">
  <ds:schemaRefs>
    <ds:schemaRef ds:uri="http://schemas.microsoft.com/office/2006/metadata/customXsn"/>
  </ds:schemaRefs>
</ds:datastoreItem>
</file>

<file path=customXml/itemProps3.xml><?xml version="1.0" encoding="utf-8"?>
<ds:datastoreItem xmlns:ds="http://schemas.openxmlformats.org/officeDocument/2006/customXml" ds:itemID="{7B4431B2-E971-4C23-B02E-4D956B95CA4F}">
  <ds:schemaRefs>
    <ds:schemaRef ds:uri="http://schemas.microsoft.com/sharepoint/v3/contenttype/forms"/>
  </ds:schemaRefs>
</ds:datastoreItem>
</file>

<file path=customXml/itemProps4.xml><?xml version="1.0" encoding="utf-8"?>
<ds:datastoreItem xmlns:ds="http://schemas.openxmlformats.org/officeDocument/2006/customXml" ds:itemID="{21F6AE9E-3EE5-4930-B129-3CBE5CBB11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e35bac-e255-4a69-af54-5f01336af9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43ACBE0C-AC66-4F21-BFFF-89A65B8EAD7C}">
  <ds:schemaRefs>
    <ds:schemaRef ds:uri="Microsoft.SharePoint.Taxonomy.ContentTypeSync"/>
  </ds:schemaRefs>
</ds:datastoreItem>
</file>

<file path=customXml/itemProps6.xml><?xml version="1.0" encoding="utf-8"?>
<ds:datastoreItem xmlns:ds="http://schemas.openxmlformats.org/officeDocument/2006/customXml" ds:itemID="{BDB5D5CC-B2CB-4505-BB9F-C0188E3D8F4D}">
  <ds:schemaRefs>
    <ds:schemaRef ds:uri="http://purl.org/dc/terms/"/>
    <ds:schemaRef ds:uri="e0e35bac-e255-4a69-af54-5f01336af94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Wholesale_ppt_widescreen_girl(calibri)v2</Template>
  <TotalTime>12068</TotalTime>
  <Words>727</Words>
  <Application>Microsoft Office PowerPoint</Application>
  <PresentationFormat>Custom</PresentationFormat>
  <Paragraphs>232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BT Font</vt:lpstr>
      <vt:lpstr>BT Font Light</vt:lpstr>
      <vt:lpstr>Calibri</vt:lpstr>
      <vt:lpstr>Calibri Light</vt:lpstr>
      <vt:lpstr>BT_ppt_widescreen_mountain(calibri)</vt:lpstr>
      <vt:lpstr>Getting access to the Ethernet Diagnostics and Fault journeys on Business Zone</vt:lpstr>
      <vt:lpstr>Contents</vt:lpstr>
      <vt:lpstr>Version Control</vt:lpstr>
      <vt:lpstr>How to get access to the diagnostic &amp; raise fault journeys on Business Zone</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How to provide access to the Ethernet Diagnostics, Loop and Fault journey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Bagwan,S,Sumaiyya,TAJ12 C</cp:lastModifiedBy>
  <cp:revision>116</cp:revision>
  <dcterms:created xsi:type="dcterms:W3CDTF">2017-11-04T08:36:27Z</dcterms:created>
  <dcterms:modified xsi:type="dcterms:W3CDTF">2018-09-17T07:41:59Z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0x0101005EEE68971716474CABDF87371185FDEC00EC6EA5ED20A94112869E9D0DC08914F4004EF91AE7B41FFE4B98638A54769D6369</vt:lpwstr>
  </property>
  <property fmtid="{D5CDD505-2E9C-101B-9397-08002B2CF9AE}" pid="3" name="_dlc_DocIdItemGuid">
    <vt:lpwstr>9200e383-42d6-4d3e-a7d6-c33b5f46f183</vt:lpwstr>
  </property>
</Properties>
</file>