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03" r:id="rId5"/>
    <p:sldId id="311" r:id="rId6"/>
    <p:sldId id="330"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31" r:id="rId21"/>
    <p:sldId id="325" r:id="rId22"/>
    <p:sldId id="326" r:id="rId23"/>
    <p:sldId id="332" r:id="rId24"/>
    <p:sldId id="328" r:id="rId25"/>
    <p:sldId id="329" r:id="rId26"/>
    <p:sldId id="257" r:id="rId27"/>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9100"/>
  </p:normalViewPr>
  <p:slideViewPr>
    <p:cSldViewPr showGuides="1">
      <p:cViewPr varScale="1">
        <p:scale>
          <a:sx n="88" d="100"/>
          <a:sy n="88" d="100"/>
        </p:scale>
        <p:origin x="78" y="9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30/03/2021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r>
              <a:rPr lang="en-GB" sz="1200" u="none" strike="noStrike" kern="1200" dirty="0">
                <a:solidFill>
                  <a:schemeClr val="tx1"/>
                </a:solidFill>
                <a:effectLst/>
                <a:ea typeface="+mn-ea"/>
                <a:cs typeface="+mn-cs"/>
              </a:rPr>
              <a:t/>
            </a:r>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30/03/2021 13:39</a:t>
            </a:fld>
            <a:endParaRPr lang="en-GB" dirty="0"/>
          </a:p>
        </p:txBody>
      </p:sp>
      <p:pic>
        <p:nvPicPr>
          <p:cNvPr id="14" name="Picture 13">
            <a:extLst>
              <a:ext uri="{FF2B5EF4-FFF2-40B4-BE49-F238E27FC236}">
                <a16:creationId xmlns=""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30/03/2021 13:39</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3">
            <a:extLst>
              <a:ext uri="{FF2B5EF4-FFF2-40B4-BE49-F238E27FC236}">
                <a16:creationId xmlns=""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30/03/2021 13:39</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a:extLst>
              <a:ext uri="{FF2B5EF4-FFF2-40B4-BE49-F238E27FC236}">
                <a16:creationId xmlns=""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30/03/2021 13:39</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30/03/2021 13:39</a:t>
            </a:fld>
            <a:endParaRPr lang="en-GB" dirty="0"/>
          </a:p>
        </p:txBody>
      </p:sp>
      <p:sp>
        <p:nvSpPr>
          <p:cNvPr id="11" name="Picture Placeholder 4">
            <a:extLst>
              <a:ext uri="{FF2B5EF4-FFF2-40B4-BE49-F238E27FC236}">
                <a16:creationId xmlns=""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a:extLst>
              <a:ext uri="{FF2B5EF4-FFF2-40B4-BE49-F238E27FC236}">
                <a16:creationId xmlns=""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30/03/2021 13:39</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4">
            <a:extLst>
              <a:ext uri="{FF2B5EF4-FFF2-40B4-BE49-F238E27FC236}">
                <a16:creationId xmlns=""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smtClean="0"/>
              <a:t>Click icon to add picture</a:t>
            </a:r>
            <a:endParaRPr lang="en-GB" dirty="0"/>
          </a:p>
        </p:txBody>
      </p:sp>
      <p:sp>
        <p:nvSpPr>
          <p:cNvPr id="13" name="Slide Number Placeholder 3">
            <a:extLst>
              <a:ext uri="{FF2B5EF4-FFF2-40B4-BE49-F238E27FC236}">
                <a16:creationId xmlns=""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30/03/2021 13:39</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4">
            <a:extLst>
              <a:ext uri="{FF2B5EF4-FFF2-40B4-BE49-F238E27FC236}">
                <a16:creationId xmlns=""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17" name="Picture Placeholder 4">
            <a:extLst>
              <a:ext uri="{FF2B5EF4-FFF2-40B4-BE49-F238E27FC236}">
                <a16:creationId xmlns=""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
        <p:nvSpPr>
          <p:cNvPr id="14" name="Slide Number Placeholder 3">
            <a:extLst>
              <a:ext uri="{FF2B5EF4-FFF2-40B4-BE49-F238E27FC236}">
                <a16:creationId xmlns=""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30/03/2021 13:39</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Picture Placeholder 4">
            <a:extLst>
              <a:ext uri="{FF2B5EF4-FFF2-40B4-BE49-F238E27FC236}">
                <a16:creationId xmlns=""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smtClean="0"/>
              <a:t>Click icon to add picture</a:t>
            </a:r>
            <a:endParaRPr lang="en-GB" dirty="0"/>
          </a:p>
        </p:txBody>
      </p:sp>
      <p:sp>
        <p:nvSpPr>
          <p:cNvPr id="14" name="Picture Placeholder 4">
            <a:extLst>
              <a:ext uri="{FF2B5EF4-FFF2-40B4-BE49-F238E27FC236}">
                <a16:creationId xmlns=""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smtClean="0"/>
              <a:t>Click icon to add picture</a:t>
            </a:r>
            <a:endParaRPr lang="en-GB" dirty="0"/>
          </a:p>
        </p:txBody>
      </p:sp>
      <p:sp>
        <p:nvSpPr>
          <p:cNvPr id="16" name="Slide Number Placeholder 3">
            <a:extLst>
              <a:ext uri="{FF2B5EF4-FFF2-40B4-BE49-F238E27FC236}">
                <a16:creationId xmlns=""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30/03/2021 13:39</a:t>
            </a:fld>
            <a:endParaRPr lang="en-GB" dirty="0"/>
          </a:p>
        </p:txBody>
      </p:sp>
      <p:sp>
        <p:nvSpPr>
          <p:cNvPr id="18" name="Picture Placeholder 4">
            <a:extLst>
              <a:ext uri="{FF2B5EF4-FFF2-40B4-BE49-F238E27FC236}">
                <a16:creationId xmlns=""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9" name="Picture Placeholder 4">
            <a:extLst>
              <a:ext uri="{FF2B5EF4-FFF2-40B4-BE49-F238E27FC236}">
                <a16:creationId xmlns=""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20" name="Picture Placeholder 4">
            <a:extLst>
              <a:ext uri="{FF2B5EF4-FFF2-40B4-BE49-F238E27FC236}">
                <a16:creationId xmlns=""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21" name="Picture Placeholder 4">
            <a:extLst>
              <a:ext uri="{FF2B5EF4-FFF2-40B4-BE49-F238E27FC236}">
                <a16:creationId xmlns=""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30/03/2021 13:39</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8" name="Slide Number Placeholder 3">
            <a:extLst>
              <a:ext uri="{FF2B5EF4-FFF2-40B4-BE49-F238E27FC236}">
                <a16:creationId xmlns=""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30/03/2021 13:39</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smtClean="0"/>
              <a:t>Click icon to add picture</a:t>
            </a:r>
            <a:endParaRPr lang="en-GB" dirty="0"/>
          </a:p>
        </p:txBody>
      </p:sp>
      <p:sp>
        <p:nvSpPr>
          <p:cNvPr id="6" name="Date Placeholder 5">
            <a:extLst>
              <a:ext uri="{FF2B5EF4-FFF2-40B4-BE49-F238E27FC236}">
                <a16:creationId xmlns=""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30/03/2021 13:39</a:t>
            </a:fld>
            <a:endParaRPr lang="en-GB" dirty="0"/>
          </a:p>
        </p:txBody>
      </p:sp>
      <p:sp>
        <p:nvSpPr>
          <p:cNvPr id="10" name="Slide Number Placeholder 3">
            <a:extLst>
              <a:ext uri="{FF2B5EF4-FFF2-40B4-BE49-F238E27FC236}">
                <a16:creationId xmlns=""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7" name="Picture Placeholder 6">
            <a:extLst>
              <a:ext uri="{FF2B5EF4-FFF2-40B4-BE49-F238E27FC236}">
                <a16:creationId xmlns=""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30/03/2021 13:39</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3">
            <a:extLst>
              <a:ext uri="{FF2B5EF4-FFF2-40B4-BE49-F238E27FC236}">
                <a16:creationId xmlns=""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30/03/2021 13:39</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30/03/2021 13:39</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30/03/2021 13:39</a:t>
            </a:fld>
            <a:endParaRPr lang="en-GB" dirty="0"/>
          </a:p>
        </p:txBody>
      </p:sp>
      <p:pic>
        <p:nvPicPr>
          <p:cNvPr id="9" name="Picture 8">
            <a:extLst>
              <a:ext uri="{FF2B5EF4-FFF2-40B4-BE49-F238E27FC236}">
                <a16:creationId xmlns=""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30/03/2021 13:39</a:t>
            </a:fld>
            <a:endParaRPr lang="en-GB" dirty="0"/>
          </a:p>
        </p:txBody>
      </p:sp>
      <p:pic>
        <p:nvPicPr>
          <p:cNvPr id="10" name="Picture 9">
            <a:extLst>
              <a:ext uri="{FF2B5EF4-FFF2-40B4-BE49-F238E27FC236}">
                <a16:creationId xmlns=""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30/03/2021 13:39</a:t>
            </a:fld>
            <a:endParaRPr lang="en-GB" dirty="0"/>
          </a:p>
        </p:txBody>
      </p:sp>
      <p:pic>
        <p:nvPicPr>
          <p:cNvPr id="9" name="Picture 8">
            <a:extLst>
              <a:ext uri="{FF2B5EF4-FFF2-40B4-BE49-F238E27FC236}">
                <a16:creationId xmlns=""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smtClean="0"/>
              <a:t>Click to edit Master text styles</a:t>
            </a:r>
          </a:p>
        </p:txBody>
      </p:sp>
      <p:sp>
        <p:nvSpPr>
          <p:cNvPr id="10" name="Slide Number Placeholder 3">
            <a:extLst>
              <a:ext uri="{FF2B5EF4-FFF2-40B4-BE49-F238E27FC236}">
                <a16:creationId xmlns=""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30/03/2021 13:39</a:t>
            </a:fld>
            <a:endParaRPr lang="en-GB" dirty="0"/>
          </a:p>
        </p:txBody>
      </p:sp>
      <p:pic>
        <p:nvPicPr>
          <p:cNvPr id="11" name="Picture 10">
            <a:extLst>
              <a:ext uri="{FF2B5EF4-FFF2-40B4-BE49-F238E27FC236}">
                <a16:creationId xmlns=""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30/03/2021 13:39</a:t>
            </a:fld>
            <a:endParaRPr lang="en-GB" dirty="0"/>
          </a:p>
        </p:txBody>
      </p:sp>
      <p:sp>
        <p:nvSpPr>
          <p:cNvPr id="8" name="Slide Number Placeholder 3">
            <a:extLst>
              <a:ext uri="{FF2B5EF4-FFF2-40B4-BE49-F238E27FC236}">
                <a16:creationId xmlns=""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3">
            <a:extLst>
              <a:ext uri="{FF2B5EF4-FFF2-40B4-BE49-F238E27FC236}">
                <a16:creationId xmlns=""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 xmlns:a16="http://schemas.microsoft.com/office/drawing/2014/main" id="{6B1B4166-45F0-DA42-B193-E60E5144CA12}"/>
              </a:ext>
            </a:extLst>
          </p:cNvPr>
          <p:cNvSpPr>
            <a:spLocks noGrp="1"/>
          </p:cNvSpPr>
          <p:nvPr>
            <p:ph type="title"/>
          </p:nvPr>
        </p:nvSpPr>
        <p:spPr/>
        <p:txBody>
          <a:bodyPr/>
          <a:lstStyle/>
          <a:p>
            <a:r>
              <a:rPr lang="en-US" smtClean="0"/>
              <a:t>Click to edit Master title style</a:t>
            </a:r>
            <a:endParaRPr lang="en-US" dirty="0"/>
          </a:p>
        </p:txBody>
      </p:sp>
      <p:sp>
        <p:nvSpPr>
          <p:cNvPr id="10" name="Date Placeholder 9">
            <a:extLst>
              <a:ext uri="{FF2B5EF4-FFF2-40B4-BE49-F238E27FC236}">
                <a16:creationId xmlns=""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30/03/2021 13:39</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30/03/2021 13:39</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30/03/2021 13:39</a:t>
            </a:fld>
            <a:endParaRPr lang="en-GB" dirty="0"/>
          </a:p>
        </p:txBody>
      </p:sp>
      <p:pic>
        <p:nvPicPr>
          <p:cNvPr id="8" name="Picture 7">
            <a:extLst>
              <a:ext uri="{FF2B5EF4-FFF2-40B4-BE49-F238E27FC236}">
                <a16:creationId xmlns=""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emf"/><Relationship Id="rId10" Type="http://schemas.openxmlformats.org/officeDocument/2006/relationships/image" Target="../media/image46.png"/><Relationship Id="rId4" Type="http://schemas.openxmlformats.org/officeDocument/2006/relationships/image" Target="../media/image24.png"/><Relationship Id="rId9" Type="http://schemas.openxmlformats.org/officeDocument/2006/relationships/image" Target="../media/image36.pn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6.png"/><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btwholesale.com/pages/static/products-services/wholesale-broadband-connect.htm" TargetMode="External"/><Relationship Id="rId2" Type="http://schemas.openxmlformats.org/officeDocument/2006/relationships/hyperlink" Target="https://www.btwholesale.com/pages/static/help-and-support/pricing/service-provider-price-lists.htm?id=section_44_wholesale_broadband_services"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CF253-B1E4-E242-8118-44AF395E4548}"/>
              </a:ext>
            </a:extLst>
          </p:cNvPr>
          <p:cNvSpPr>
            <a:spLocks noGrp="1"/>
          </p:cNvSpPr>
          <p:nvPr>
            <p:ph type="ctrTitle"/>
          </p:nvPr>
        </p:nvSpPr>
        <p:spPr>
          <a:xfrm>
            <a:off x="357665" y="1100517"/>
            <a:ext cx="8962820" cy="2391760"/>
          </a:xfrm>
        </p:spPr>
        <p:txBody>
          <a:bodyPr/>
          <a:lstStyle/>
          <a:p>
            <a:r>
              <a:rPr lang="en-GB" dirty="0"/>
              <a:t>Placing a </a:t>
            </a:r>
            <a:r>
              <a:rPr lang="en-GB" dirty="0" smtClean="0"/>
              <a:t>Provide </a:t>
            </a:r>
            <a:r>
              <a:rPr lang="en-GB" dirty="0"/>
              <a:t>Using Address </a:t>
            </a:r>
            <a:r>
              <a:rPr lang="en-GB" dirty="0" smtClean="0"/>
              <a:t>SOGEA New </a:t>
            </a:r>
            <a:r>
              <a:rPr lang="en-GB" dirty="0"/>
              <a:t>Line Only order on Enhanced Eco+</a:t>
            </a:r>
            <a:br>
              <a:rPr lang="en-GB" dirty="0"/>
            </a:br>
            <a:endParaRPr lang="en-US" dirty="0"/>
          </a:p>
        </p:txBody>
      </p:sp>
      <p:sp>
        <p:nvSpPr>
          <p:cNvPr id="3" name="Footer Placeholder 2">
            <a:extLst>
              <a:ext uri="{FF2B5EF4-FFF2-40B4-BE49-F238E27FC236}">
                <a16:creationId xmlns="" xmlns:a16="http://schemas.microsoft.com/office/drawing/2014/main" id="{8AEB226E-098B-FC40-BFA6-6962E3EB76B3}"/>
              </a:ext>
            </a:extLst>
          </p:cNvPr>
          <p:cNvSpPr>
            <a:spLocks noGrp="1"/>
          </p:cNvSpPr>
          <p:nvPr>
            <p:ph type="ftr" sz="quarter" idx="13"/>
          </p:nvPr>
        </p:nvSpPr>
        <p:spPr/>
        <p:txBody>
          <a:bodyPr/>
          <a:lstStyle/>
          <a:p>
            <a:r>
              <a:rPr lang="en-GB" dirty="0" smtClean="0"/>
              <a:t> Version 1. Laura Avery.</a:t>
            </a:r>
            <a:endParaRPr lang="en-GB" dirty="0"/>
          </a:p>
        </p:txBody>
      </p:sp>
      <p:sp>
        <p:nvSpPr>
          <p:cNvPr id="5" name="Slide Number Placeholder 4">
            <a:extLst>
              <a:ext uri="{FF2B5EF4-FFF2-40B4-BE49-F238E27FC236}">
                <a16:creationId xmlns=""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 xmlns:a16="http://schemas.microsoft.com/office/drawing/2014/main" id="{4C4EAD99-332F-7247-AB8F-68068F13A910}"/>
              </a:ext>
            </a:extLst>
          </p:cNvPr>
          <p:cNvSpPr>
            <a:spLocks noGrp="1"/>
          </p:cNvSpPr>
          <p:nvPr>
            <p:ph type="subTitle" idx="1"/>
          </p:nvPr>
        </p:nvSpPr>
        <p:spPr>
          <a:xfrm>
            <a:off x="357665" y="3564285"/>
            <a:ext cx="5579377" cy="792088"/>
          </a:xfrm>
        </p:spPr>
        <p:txBody>
          <a:bodyPr/>
          <a:lstStyle/>
          <a:p>
            <a:r>
              <a:rPr lang="en-US" dirty="0" smtClean="0"/>
              <a:t>Version 1</a:t>
            </a:r>
            <a:endParaRPr lang="en-US" dirty="0"/>
          </a:p>
        </p:txBody>
      </p:sp>
    </p:spTree>
    <p:extLst>
      <p:ext uri="{BB962C8B-B14F-4D97-AF65-F5344CB8AC3E}">
        <p14:creationId xmlns:p14="http://schemas.microsoft.com/office/powerpoint/2010/main" val="137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395933"/>
            <a:ext cx="5866476" cy="885118"/>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10</a:t>
            </a:fld>
            <a:endParaRPr lang="en-GB"/>
          </a:p>
        </p:txBody>
      </p:sp>
      <p:sp>
        <p:nvSpPr>
          <p:cNvPr id="9" name="Content Placeholder 2"/>
          <p:cNvSpPr txBox="1">
            <a:spLocks/>
          </p:cNvSpPr>
          <p:nvPr/>
        </p:nvSpPr>
        <p:spPr>
          <a:xfrm>
            <a:off x="7961262" y="2052117"/>
            <a:ext cx="3919189" cy="3257252"/>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4: Select the Address</a:t>
            </a:r>
          </a:p>
          <a:p>
            <a:pPr marL="0" indent="0">
              <a:buFont typeface="Arial"/>
              <a:buNone/>
            </a:pPr>
            <a:endParaRPr lang="en-GB" sz="1300" dirty="0" smtClean="0">
              <a:latin typeface="+mn-lt"/>
              <a:cs typeface="Arial" panose="020B0604020202020204" pitchFamily="34" charset="0"/>
            </a:endParaRPr>
          </a:p>
          <a:p>
            <a:pPr marL="342900" indent="-342900">
              <a:buAutoNum type="arabicPeriod"/>
            </a:pPr>
            <a:r>
              <a:rPr lang="en-GB" sz="1300" dirty="0" smtClean="0">
                <a:latin typeface="+mn-lt"/>
                <a:cs typeface="Arial" panose="020B0604020202020204" pitchFamily="34" charset="0"/>
              </a:rPr>
              <a:t>Select the address from the list</a:t>
            </a:r>
          </a:p>
          <a:p>
            <a:pPr marL="342900" indent="-342900">
              <a:buAutoNum type="arabicPeriod"/>
            </a:pPr>
            <a:r>
              <a:rPr lang="en-GB" sz="1300" dirty="0" smtClean="0">
                <a:latin typeface="+mn-lt"/>
                <a:cs typeface="Arial" panose="020B0604020202020204" pitchFamily="34" charset="0"/>
              </a:rPr>
              <a:t>Select ‘Confirm’ at the bottom of the page</a:t>
            </a:r>
          </a:p>
          <a:p>
            <a:endParaRPr lang="en-GB" sz="1300" dirty="0">
              <a:latin typeface="+mn-lt"/>
              <a:cs typeface="Arial" panose="020B0604020202020204" pitchFamily="34" charset="0"/>
            </a:endParaRPr>
          </a:p>
          <a:p>
            <a:endParaRPr lang="en-GB" sz="1300" dirty="0" smtClean="0">
              <a:latin typeface="+mn-lt"/>
              <a:cs typeface="Arial" panose="020B0604020202020204" pitchFamily="34" charset="0"/>
            </a:endParaRPr>
          </a:p>
          <a:p>
            <a:pPr marL="0" indent="0">
              <a:buNone/>
            </a:pPr>
            <a:r>
              <a:rPr lang="en-GB" sz="1300" dirty="0">
                <a:latin typeface="+mn-lt"/>
                <a:cs typeface="Arial" panose="020B0604020202020204" pitchFamily="34" charset="0"/>
              </a:rPr>
              <a:t>Note: </a:t>
            </a:r>
            <a:r>
              <a:rPr lang="en-GB" sz="1300" dirty="0" smtClean="0">
                <a:latin typeface="+mn-lt"/>
                <a:cs typeface="Arial" panose="020B0604020202020204" pitchFamily="34" charset="0"/>
              </a:rPr>
              <a:t>Use the scroll bar to see all addresses. Only 5 will show in the box. </a:t>
            </a:r>
            <a:endParaRPr lang="en-GB" sz="1300" dirty="0">
              <a:latin typeface="+mn-lt"/>
              <a:cs typeface="Arial" panose="020B0604020202020204" pitchFamily="34" charset="0"/>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10" name="Oval 9"/>
          <p:cNvSpPr/>
          <p:nvPr/>
        </p:nvSpPr>
        <p:spPr>
          <a:xfrm>
            <a:off x="7487964" y="565251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pic>
        <p:nvPicPr>
          <p:cNvPr id="11" name="Picture 10"/>
          <p:cNvPicPr>
            <a:picLocks noChangeAspect="1"/>
          </p:cNvPicPr>
          <p:nvPr/>
        </p:nvPicPr>
        <p:blipFill>
          <a:blip r:embed="rId2"/>
          <a:stretch>
            <a:fillRect/>
          </a:stretch>
        </p:blipFill>
        <p:spPr>
          <a:xfrm>
            <a:off x="215156" y="1210159"/>
            <a:ext cx="7576458" cy="4941168"/>
          </a:xfrm>
          <a:prstGeom prst="rect">
            <a:avLst/>
          </a:prstGeom>
          <a:ln>
            <a:solidFill>
              <a:srgbClr val="666666"/>
            </a:solidFill>
          </a:ln>
          <a:effectLst>
            <a:outerShdw blurRad="50800" dist="38100" dir="2700000" algn="tl" rotWithShape="0">
              <a:prstClr val="black">
                <a:alpha val="40000"/>
              </a:prstClr>
            </a:outerShdw>
          </a:effectLst>
        </p:spPr>
      </p:pic>
      <p:sp>
        <p:nvSpPr>
          <p:cNvPr id="12" name="Oval 11"/>
          <p:cNvSpPr/>
          <p:nvPr/>
        </p:nvSpPr>
        <p:spPr>
          <a:xfrm>
            <a:off x="901452" y="252238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8" name="Oval 17"/>
          <p:cNvSpPr/>
          <p:nvPr/>
        </p:nvSpPr>
        <p:spPr>
          <a:xfrm>
            <a:off x="6335836" y="5923254"/>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277311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47477" y="252005"/>
            <a:ext cx="5866476" cy="792000"/>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11</a:t>
            </a:fld>
            <a:endParaRPr lang="en-GB"/>
          </a:p>
        </p:txBody>
      </p:sp>
      <p:sp>
        <p:nvSpPr>
          <p:cNvPr id="13" name="Content Placeholder 2"/>
          <p:cNvSpPr txBox="1">
            <a:spLocks/>
          </p:cNvSpPr>
          <p:nvPr/>
        </p:nvSpPr>
        <p:spPr>
          <a:xfrm>
            <a:off x="7559972" y="2052117"/>
            <a:ext cx="3960440" cy="25922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a:t>
            </a:r>
            <a:r>
              <a:rPr lang="en-GB" sz="1300" b="1" dirty="0">
                <a:solidFill>
                  <a:schemeClr val="accent2">
                    <a:lumMod val="75000"/>
                  </a:schemeClr>
                </a:solidFill>
                <a:latin typeface="+mn-lt"/>
                <a:cs typeface="Arial" panose="020B0604020202020204" pitchFamily="34" charset="0"/>
              </a:rPr>
              <a:t>5</a:t>
            </a:r>
            <a:r>
              <a:rPr lang="en-GB" sz="1300" b="1" dirty="0" smtClean="0">
                <a:solidFill>
                  <a:schemeClr val="accent2">
                    <a:lumMod val="75000"/>
                  </a:schemeClr>
                </a:solidFill>
                <a:latin typeface="+mn-lt"/>
                <a:cs typeface="Arial" panose="020B0604020202020204" pitchFamily="34" charset="0"/>
              </a:rPr>
              <a:t>: Check Availability</a:t>
            </a:r>
          </a:p>
          <a:p>
            <a:pPr marL="0" indent="0">
              <a:buNone/>
            </a:pPr>
            <a:endParaRPr lang="en-GB" sz="1300" dirty="0" smtClean="0">
              <a:latin typeface="+mn-lt"/>
              <a:cs typeface="Arial" panose="020B0604020202020204" pitchFamily="34" charset="0"/>
            </a:endParaRPr>
          </a:p>
          <a:p>
            <a:pPr marL="0" indent="0">
              <a:buNone/>
            </a:pPr>
            <a:r>
              <a:rPr lang="en-GB" sz="1300" dirty="0" smtClean="0">
                <a:latin typeface="+mn-lt"/>
                <a:cs typeface="Arial" panose="020B0604020202020204" pitchFamily="34" charset="0"/>
              </a:rPr>
              <a:t>1. Click on ‘Check Availability’</a:t>
            </a:r>
            <a:endParaRPr lang="en-GB" sz="1300" dirty="0" smtClean="0">
              <a:latin typeface="+mn-lt"/>
            </a:endParaRPr>
          </a:p>
          <a:p>
            <a:endParaRPr lang="en-GB" sz="1300" dirty="0" smtClean="0">
              <a:latin typeface="+mn-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15" name="Oval 14"/>
          <p:cNvSpPr/>
          <p:nvPr/>
        </p:nvSpPr>
        <p:spPr>
          <a:xfrm>
            <a:off x="3671506" y="455550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1</a:t>
            </a:r>
          </a:p>
        </p:txBody>
      </p:sp>
      <p:pic>
        <p:nvPicPr>
          <p:cNvPr id="3" name="Picture 2"/>
          <p:cNvPicPr>
            <a:picLocks noChangeAspect="1"/>
          </p:cNvPicPr>
          <p:nvPr/>
        </p:nvPicPr>
        <p:blipFill>
          <a:blip r:embed="rId2"/>
          <a:stretch>
            <a:fillRect/>
          </a:stretch>
        </p:blipFill>
        <p:spPr>
          <a:xfrm>
            <a:off x="-13371" y="1044005"/>
            <a:ext cx="7573344" cy="5796533"/>
          </a:xfrm>
          <a:prstGeom prst="rect">
            <a:avLst/>
          </a:prstGeom>
        </p:spPr>
      </p:pic>
      <p:pic>
        <p:nvPicPr>
          <p:cNvPr id="6" name="Picture 5"/>
          <p:cNvPicPr>
            <a:picLocks noChangeAspect="1"/>
          </p:cNvPicPr>
          <p:nvPr/>
        </p:nvPicPr>
        <p:blipFill>
          <a:blip r:embed="rId3"/>
          <a:stretch>
            <a:fillRect/>
          </a:stretch>
        </p:blipFill>
        <p:spPr>
          <a:xfrm>
            <a:off x="5000005" y="6345302"/>
            <a:ext cx="288032" cy="341091"/>
          </a:xfrm>
          <a:prstGeom prst="rect">
            <a:avLst/>
          </a:prstGeom>
        </p:spPr>
      </p:pic>
    </p:spTree>
    <p:extLst>
      <p:ext uri="{BB962C8B-B14F-4D97-AF65-F5344CB8AC3E}">
        <p14:creationId xmlns:p14="http://schemas.microsoft.com/office/powerpoint/2010/main" val="119984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07901"/>
            <a:ext cx="5866476" cy="1173150"/>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12</a:t>
            </a:fld>
            <a:endParaRPr lang="en-GB"/>
          </a:p>
        </p:txBody>
      </p:sp>
      <p:sp>
        <p:nvSpPr>
          <p:cNvPr id="8" name="Content Placeholder 2"/>
          <p:cNvSpPr txBox="1">
            <a:spLocks/>
          </p:cNvSpPr>
          <p:nvPr/>
        </p:nvSpPr>
        <p:spPr>
          <a:xfrm>
            <a:off x="6623868" y="2556173"/>
            <a:ext cx="4968552" cy="2304256"/>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5: Check Availability</a:t>
            </a:r>
          </a:p>
          <a:p>
            <a:pPr marL="0" indent="0">
              <a:buFont typeface="Arial"/>
              <a:buNone/>
            </a:pPr>
            <a:endParaRPr lang="en-GB" sz="1300" dirty="0" smtClean="0">
              <a:latin typeface="+mn-lt"/>
              <a:cs typeface="Arial" panose="020B0604020202020204" pitchFamily="34" charset="0"/>
            </a:endParaRPr>
          </a:p>
          <a:p>
            <a:pPr marL="0" indent="0">
              <a:buNone/>
            </a:pPr>
            <a:r>
              <a:rPr lang="en-GB" sz="1300" dirty="0" smtClean="0">
                <a:latin typeface="+mn-lt"/>
                <a:cs typeface="Arial" panose="020B0604020202020204" pitchFamily="34" charset="0"/>
              </a:rPr>
              <a:t>The available products will be shown in the Results table.</a:t>
            </a:r>
            <a:endParaRPr lang="en-GB" sz="1300" dirty="0">
              <a:latin typeface="+mn-lt"/>
              <a:cs typeface="Arial" panose="020B0604020202020204" pitchFamily="34" charset="0"/>
            </a:endParaRPr>
          </a:p>
          <a:p>
            <a:pPr marL="0" indent="-342900">
              <a:spcBef>
                <a:spcPts val="1200"/>
              </a:spcBef>
              <a:buAutoNum type="arabicParenR"/>
            </a:pPr>
            <a:r>
              <a:rPr lang="en-GB" sz="1300" dirty="0" smtClean="0">
                <a:latin typeface="+mn-lt"/>
                <a:cs typeface="Arial" panose="020B0604020202020204" pitchFamily="34" charset="0"/>
              </a:rPr>
              <a:t>On the Product drop down select ‘SOGEA’</a:t>
            </a:r>
          </a:p>
          <a:p>
            <a:pPr marL="0" indent="-342900">
              <a:spcBef>
                <a:spcPts val="1200"/>
              </a:spcBef>
              <a:buAutoNum type="arabicParenR"/>
            </a:pPr>
            <a:r>
              <a:rPr lang="en-GB" sz="1300" dirty="0" smtClean="0">
                <a:latin typeface="+mn-lt"/>
                <a:cs typeface="Arial" panose="020B0604020202020204" pitchFamily="34" charset="0"/>
              </a:rPr>
              <a:t>Click ‘Next’</a:t>
            </a:r>
          </a:p>
          <a:p>
            <a:pPr marL="342900" indent="-342900">
              <a:buAutoNum type="arabicParenR"/>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6" name="Picture 5"/>
          <p:cNvPicPr>
            <a:picLocks noChangeAspect="1"/>
          </p:cNvPicPr>
          <p:nvPr/>
        </p:nvPicPr>
        <p:blipFill>
          <a:blip r:embed="rId2"/>
          <a:stretch>
            <a:fillRect/>
          </a:stretch>
        </p:blipFill>
        <p:spPr>
          <a:xfrm>
            <a:off x="357666" y="971997"/>
            <a:ext cx="6334125" cy="5868541"/>
          </a:xfrm>
          <a:prstGeom prst="rect">
            <a:avLst/>
          </a:prstGeom>
        </p:spPr>
      </p:pic>
      <p:pic>
        <p:nvPicPr>
          <p:cNvPr id="12" name="Picture 11"/>
          <p:cNvPicPr>
            <a:picLocks noChangeAspect="1"/>
          </p:cNvPicPr>
          <p:nvPr/>
        </p:nvPicPr>
        <p:blipFill>
          <a:blip r:embed="rId3"/>
          <a:stretch>
            <a:fillRect/>
          </a:stretch>
        </p:blipFill>
        <p:spPr>
          <a:xfrm>
            <a:off x="4711973" y="4723257"/>
            <a:ext cx="231668" cy="274344"/>
          </a:xfrm>
          <a:prstGeom prst="rect">
            <a:avLst/>
          </a:prstGeom>
        </p:spPr>
      </p:pic>
      <p:pic>
        <p:nvPicPr>
          <p:cNvPr id="13" name="Picture 12"/>
          <p:cNvPicPr>
            <a:picLocks noChangeAspect="1"/>
          </p:cNvPicPr>
          <p:nvPr/>
        </p:nvPicPr>
        <p:blipFill>
          <a:blip r:embed="rId4"/>
          <a:stretch>
            <a:fillRect/>
          </a:stretch>
        </p:blipFill>
        <p:spPr>
          <a:xfrm>
            <a:off x="5432053" y="6514420"/>
            <a:ext cx="256054" cy="304826"/>
          </a:xfrm>
          <a:prstGeom prst="rect">
            <a:avLst/>
          </a:prstGeom>
        </p:spPr>
      </p:pic>
    </p:spTree>
    <p:extLst>
      <p:ext uri="{BB962C8B-B14F-4D97-AF65-F5344CB8AC3E}">
        <p14:creationId xmlns:p14="http://schemas.microsoft.com/office/powerpoint/2010/main" val="2540415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07901"/>
            <a:ext cx="5866476" cy="1173150"/>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13</a:t>
            </a:fld>
            <a:endParaRPr lang="en-GB"/>
          </a:p>
        </p:txBody>
      </p:sp>
      <p:sp>
        <p:nvSpPr>
          <p:cNvPr id="11" name="Content Placeholder 2"/>
          <p:cNvSpPr txBox="1">
            <a:spLocks/>
          </p:cNvSpPr>
          <p:nvPr/>
        </p:nvSpPr>
        <p:spPr>
          <a:xfrm>
            <a:off x="6576570" y="1526589"/>
            <a:ext cx="5184576" cy="4479062"/>
          </a:xfrm>
          <a:prstGeom prst="rect">
            <a:avLst/>
          </a:prstGeom>
        </p:spPr>
        <p:txBody>
          <a:bodyPr vert="horz" lIns="91440" tIns="45720" rIns="91440" bIns="45720" rtlCol="0">
            <a:normAutofit fontScale="92500" lnSpcReduction="10000"/>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6</a:t>
            </a:r>
            <a:r>
              <a:rPr lang="en-GB" sz="1400" b="1" dirty="0">
                <a:solidFill>
                  <a:schemeClr val="accent2">
                    <a:lumMod val="75000"/>
                  </a:schemeClr>
                </a:solidFill>
                <a:latin typeface="+mn-lt"/>
                <a:cs typeface="Arial" panose="020B0604020202020204" pitchFamily="34" charset="0"/>
              </a:rPr>
              <a:t>: </a:t>
            </a:r>
            <a:r>
              <a:rPr lang="en-GB" sz="1400" b="1" dirty="0" smtClean="0">
                <a:solidFill>
                  <a:schemeClr val="accent2">
                    <a:lumMod val="75000"/>
                  </a:schemeClr>
                </a:solidFill>
                <a:latin typeface="+mn-lt"/>
                <a:cs typeface="Arial" panose="020B0604020202020204" pitchFamily="34" charset="0"/>
              </a:rPr>
              <a:t>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342900" indent="-342900">
              <a:spcBef>
                <a:spcPts val="1200"/>
              </a:spcBef>
              <a:buAutoNum type="arabicPeriod"/>
            </a:pPr>
            <a:r>
              <a:rPr lang="en-GB" sz="1400" b="1" dirty="0" smtClean="0">
                <a:latin typeface="+mn-lt"/>
                <a:cs typeface="Arial" panose="020B0604020202020204" pitchFamily="34" charset="0"/>
              </a:rPr>
              <a:t>Customer Required by Date </a:t>
            </a:r>
            <a:r>
              <a:rPr lang="en-GB" sz="1400" dirty="0" smtClean="0">
                <a:latin typeface="+mn-lt"/>
                <a:cs typeface="Arial" panose="020B0604020202020204" pitchFamily="34" charset="0"/>
              </a:rPr>
              <a:t>- will default to the standard lead time for the product and order type. If you want a date in the future, use the calendar icon to select the date you want. </a:t>
            </a:r>
          </a:p>
          <a:p>
            <a:pPr marL="342900" indent="-342900">
              <a:spcBef>
                <a:spcPts val="1200"/>
              </a:spcBef>
              <a:buFont typeface="Arial"/>
              <a:buAutoNum type="arabicPeriod"/>
            </a:pPr>
            <a:r>
              <a:rPr lang="en-GB" sz="1400" b="1" dirty="0" smtClean="0">
                <a:latin typeface="+mn-lt"/>
                <a:cs typeface="Arial" panose="020B0604020202020204" pitchFamily="34" charset="0"/>
              </a:rPr>
              <a:t>Retailer </a:t>
            </a:r>
            <a:r>
              <a:rPr lang="en-GB" sz="1400" b="1" dirty="0">
                <a:latin typeface="+mn-lt"/>
                <a:cs typeface="Arial" panose="020B0604020202020204" pitchFamily="34" charset="0"/>
              </a:rPr>
              <a:t>ID </a:t>
            </a:r>
            <a:r>
              <a:rPr lang="en-GB" sz="1400" dirty="0">
                <a:latin typeface="+mn-lt"/>
                <a:cs typeface="Arial" panose="020B0604020202020204" pitchFamily="34" charset="0"/>
              </a:rPr>
              <a:t>– this is you RID ID supplied by </a:t>
            </a:r>
            <a:r>
              <a:rPr lang="en-GB" sz="1400" dirty="0" smtClean="0">
                <a:latin typeface="+mn-lt"/>
                <a:cs typeface="Arial" panose="020B0604020202020204" pitchFamily="34" charset="0"/>
              </a:rPr>
              <a:t>Ofcom</a:t>
            </a:r>
          </a:p>
          <a:p>
            <a:pPr marL="342900" indent="-342900">
              <a:spcBef>
                <a:spcPts val="1200"/>
              </a:spcBef>
              <a:buAutoNum type="arabicPeriod"/>
            </a:pPr>
            <a:r>
              <a:rPr lang="en-GB" sz="1400" b="1" dirty="0" smtClean="0">
                <a:latin typeface="+mn-lt"/>
                <a:cs typeface="Arial" panose="020B0604020202020204" pitchFamily="34" charset="0"/>
              </a:rPr>
              <a:t>Billing Account </a:t>
            </a:r>
            <a:r>
              <a:rPr lang="en-GB" sz="1400" dirty="0" smtClean="0">
                <a:latin typeface="+mn-lt"/>
                <a:cs typeface="Arial" panose="020B0604020202020204" pitchFamily="34" charset="0"/>
              </a:rPr>
              <a:t>- use the click here link to select your billing account number</a:t>
            </a:r>
          </a:p>
          <a:p>
            <a:pPr marL="342900" indent="-342900">
              <a:spcBef>
                <a:spcPts val="1200"/>
              </a:spcBef>
              <a:buAutoNum type="arabicPeriod"/>
            </a:pPr>
            <a:r>
              <a:rPr lang="en-GB" sz="1400" b="1" dirty="0" smtClean="0">
                <a:latin typeface="+mn-lt"/>
                <a:cs typeface="Arial" panose="020B0604020202020204" pitchFamily="34" charset="0"/>
              </a:rPr>
              <a:t>Password </a:t>
            </a:r>
            <a:r>
              <a:rPr lang="en-GB" sz="1400" dirty="0" smtClean="0">
                <a:latin typeface="+mn-lt"/>
                <a:cs typeface="Arial" panose="020B0604020202020204" pitchFamily="34" charset="0"/>
              </a:rPr>
              <a:t>- optional</a:t>
            </a:r>
          </a:p>
          <a:p>
            <a:pPr marL="342900" indent="-342900">
              <a:spcBef>
                <a:spcPts val="1200"/>
              </a:spcBef>
              <a:buAutoNum type="arabicPeriod"/>
            </a:pPr>
            <a:r>
              <a:rPr lang="en-GB" sz="1400" b="1" dirty="0" smtClean="0">
                <a:latin typeface="+mn-lt"/>
                <a:cs typeface="Arial" panose="020B0604020202020204" pitchFamily="34" charset="0"/>
              </a:rPr>
              <a:t>Appointment type – IMPORTANT </a:t>
            </a:r>
            <a:r>
              <a:rPr lang="en-GB" sz="1400" dirty="0" smtClean="0">
                <a:latin typeface="+mn-lt"/>
                <a:cs typeface="Arial" panose="020B0604020202020204" pitchFamily="34" charset="0"/>
              </a:rPr>
              <a:t>leave blank if you require a standard All Day (non-chargeable) appointment.</a:t>
            </a:r>
          </a:p>
          <a:p>
            <a:pPr marL="360362" lvl="2" indent="0">
              <a:spcBef>
                <a:spcPts val="1200"/>
              </a:spcBef>
              <a:buNone/>
            </a:pPr>
            <a:r>
              <a:rPr lang="en-GB" sz="1400" dirty="0" smtClean="0">
                <a:latin typeface="+mn-lt"/>
                <a:cs typeface="Arial" panose="020B0604020202020204" pitchFamily="34" charset="0"/>
              </a:rPr>
              <a:t>If you want a chargeable AM/PM or More Focused Appointment slot pick the option from the list</a:t>
            </a:r>
          </a:p>
          <a:p>
            <a:pPr marL="342900" indent="-342900">
              <a:spcBef>
                <a:spcPts val="1200"/>
              </a:spcBef>
              <a:buAutoNum type="arabicPeriod"/>
            </a:pPr>
            <a:r>
              <a:rPr lang="en-GB" sz="1400" b="1" dirty="0" smtClean="0">
                <a:latin typeface="+mn-lt"/>
                <a:cs typeface="Arial" panose="020B0604020202020204" pitchFamily="34" charset="0"/>
              </a:rPr>
              <a:t>Technology </a:t>
            </a:r>
            <a:r>
              <a:rPr lang="en-GB" sz="1400" dirty="0" smtClean="0">
                <a:latin typeface="+mn-lt"/>
                <a:cs typeface="Arial" panose="020B0604020202020204" pitchFamily="34" charset="0"/>
              </a:rPr>
              <a:t>= ‘VDSL’ or ‘</a:t>
            </a:r>
            <a:r>
              <a:rPr lang="en-GB" sz="1400" dirty="0" err="1" smtClean="0">
                <a:latin typeface="+mn-lt"/>
                <a:cs typeface="Arial" panose="020B0604020202020204" pitchFamily="34" charset="0"/>
              </a:rPr>
              <a:t>Gfast</a:t>
            </a:r>
            <a:r>
              <a:rPr lang="en-GB" sz="1400" dirty="0" smtClean="0">
                <a:latin typeface="+mn-lt"/>
                <a:cs typeface="Arial" panose="020B0604020202020204" pitchFamily="34" charset="0"/>
              </a:rPr>
              <a:t>’</a:t>
            </a:r>
          </a:p>
          <a:p>
            <a:pPr marL="342900" indent="-342900">
              <a:spcBef>
                <a:spcPts val="1200"/>
              </a:spcBef>
              <a:buAutoNum type="arabicPeriod"/>
            </a:pPr>
            <a:r>
              <a:rPr lang="en-GB" sz="1400" b="1" dirty="0" smtClean="0">
                <a:latin typeface="+mn-lt"/>
                <a:cs typeface="Arial" panose="020B0604020202020204" pitchFamily="34" charset="0"/>
              </a:rPr>
              <a:t>Site Contacts </a:t>
            </a:r>
            <a:r>
              <a:rPr lang="en-GB" sz="1400" dirty="0" smtClean="0">
                <a:latin typeface="+mn-lt"/>
                <a:cs typeface="Arial" panose="020B0604020202020204" pitchFamily="34" charset="0"/>
              </a:rPr>
              <a:t>– select ‘set up primary contact’ to enter the details</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3" name="Picture 2"/>
          <p:cNvPicPr>
            <a:picLocks noChangeAspect="1"/>
          </p:cNvPicPr>
          <p:nvPr/>
        </p:nvPicPr>
        <p:blipFill>
          <a:blip r:embed="rId2"/>
          <a:stretch>
            <a:fillRect/>
          </a:stretch>
        </p:blipFill>
        <p:spPr>
          <a:xfrm>
            <a:off x="0" y="885051"/>
            <a:ext cx="6597948" cy="5955487"/>
          </a:xfrm>
          <a:prstGeom prst="rect">
            <a:avLst/>
          </a:prstGeom>
        </p:spPr>
      </p:pic>
      <p:pic>
        <p:nvPicPr>
          <p:cNvPr id="4" name="Picture 3"/>
          <p:cNvPicPr>
            <a:picLocks noChangeAspect="1"/>
          </p:cNvPicPr>
          <p:nvPr/>
        </p:nvPicPr>
        <p:blipFill>
          <a:blip r:embed="rId3"/>
          <a:stretch>
            <a:fillRect/>
          </a:stretch>
        </p:blipFill>
        <p:spPr>
          <a:xfrm>
            <a:off x="4927997" y="2857893"/>
            <a:ext cx="231668" cy="274344"/>
          </a:xfrm>
          <a:prstGeom prst="rect">
            <a:avLst/>
          </a:prstGeom>
        </p:spPr>
      </p:pic>
      <p:pic>
        <p:nvPicPr>
          <p:cNvPr id="6" name="Picture 5"/>
          <p:cNvPicPr>
            <a:picLocks noChangeAspect="1"/>
          </p:cNvPicPr>
          <p:nvPr/>
        </p:nvPicPr>
        <p:blipFill>
          <a:blip r:embed="rId4"/>
          <a:stretch>
            <a:fillRect/>
          </a:stretch>
        </p:blipFill>
        <p:spPr>
          <a:xfrm>
            <a:off x="4915804" y="3108428"/>
            <a:ext cx="256054" cy="304826"/>
          </a:xfrm>
          <a:prstGeom prst="rect">
            <a:avLst/>
          </a:prstGeom>
        </p:spPr>
      </p:pic>
      <p:pic>
        <p:nvPicPr>
          <p:cNvPr id="7" name="Picture 6"/>
          <p:cNvPicPr>
            <a:picLocks noChangeAspect="1"/>
          </p:cNvPicPr>
          <p:nvPr/>
        </p:nvPicPr>
        <p:blipFill>
          <a:blip r:embed="rId5"/>
          <a:stretch>
            <a:fillRect/>
          </a:stretch>
        </p:blipFill>
        <p:spPr>
          <a:xfrm>
            <a:off x="4898622" y="3391119"/>
            <a:ext cx="256054" cy="304826"/>
          </a:xfrm>
          <a:prstGeom prst="rect">
            <a:avLst/>
          </a:prstGeom>
        </p:spPr>
      </p:pic>
      <p:pic>
        <p:nvPicPr>
          <p:cNvPr id="8" name="Picture 7"/>
          <p:cNvPicPr>
            <a:picLocks noChangeAspect="1"/>
          </p:cNvPicPr>
          <p:nvPr/>
        </p:nvPicPr>
        <p:blipFill>
          <a:blip r:embed="rId6"/>
          <a:stretch>
            <a:fillRect/>
          </a:stretch>
        </p:blipFill>
        <p:spPr>
          <a:xfrm>
            <a:off x="4927997" y="3934796"/>
            <a:ext cx="256054" cy="304826"/>
          </a:xfrm>
          <a:prstGeom prst="rect">
            <a:avLst/>
          </a:prstGeom>
        </p:spPr>
      </p:pic>
      <p:pic>
        <p:nvPicPr>
          <p:cNvPr id="9" name="Picture 8"/>
          <p:cNvPicPr>
            <a:picLocks noChangeAspect="1"/>
          </p:cNvPicPr>
          <p:nvPr/>
        </p:nvPicPr>
        <p:blipFill>
          <a:blip r:embed="rId7"/>
          <a:stretch>
            <a:fillRect/>
          </a:stretch>
        </p:blipFill>
        <p:spPr>
          <a:xfrm>
            <a:off x="4915804" y="4217487"/>
            <a:ext cx="256054" cy="304826"/>
          </a:xfrm>
          <a:prstGeom prst="rect">
            <a:avLst/>
          </a:prstGeom>
        </p:spPr>
      </p:pic>
      <p:pic>
        <p:nvPicPr>
          <p:cNvPr id="10" name="Picture 9"/>
          <p:cNvPicPr>
            <a:picLocks noChangeAspect="1"/>
          </p:cNvPicPr>
          <p:nvPr/>
        </p:nvPicPr>
        <p:blipFill>
          <a:blip r:embed="rId8"/>
          <a:stretch>
            <a:fillRect/>
          </a:stretch>
        </p:blipFill>
        <p:spPr>
          <a:xfrm>
            <a:off x="4927997" y="4473910"/>
            <a:ext cx="256054" cy="304826"/>
          </a:xfrm>
          <a:prstGeom prst="rect">
            <a:avLst/>
          </a:prstGeom>
        </p:spPr>
      </p:pic>
      <p:pic>
        <p:nvPicPr>
          <p:cNvPr id="22" name="Picture 21"/>
          <p:cNvPicPr>
            <a:picLocks noChangeAspect="1"/>
          </p:cNvPicPr>
          <p:nvPr/>
        </p:nvPicPr>
        <p:blipFill>
          <a:blip r:embed="rId9"/>
          <a:stretch>
            <a:fillRect/>
          </a:stretch>
        </p:blipFill>
        <p:spPr>
          <a:xfrm>
            <a:off x="3290904" y="6516613"/>
            <a:ext cx="256054" cy="304826"/>
          </a:xfrm>
          <a:prstGeom prst="rect">
            <a:avLst/>
          </a:prstGeom>
        </p:spPr>
      </p:pic>
    </p:spTree>
    <p:extLst>
      <p:ext uri="{BB962C8B-B14F-4D97-AF65-F5344CB8AC3E}">
        <p14:creationId xmlns:p14="http://schemas.microsoft.com/office/powerpoint/2010/main" val="155637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14</a:t>
            </a:fld>
            <a:endParaRPr lang="en-GB"/>
          </a:p>
        </p:txBody>
      </p:sp>
      <p:pic>
        <p:nvPicPr>
          <p:cNvPr id="21" name="Picture 20"/>
          <p:cNvPicPr>
            <a:picLocks noChangeAspect="1"/>
          </p:cNvPicPr>
          <p:nvPr/>
        </p:nvPicPr>
        <p:blipFill rotWithShape="1">
          <a:blip r:embed="rId2"/>
          <a:srcRect l="4710" t="1065" r="2961"/>
          <a:stretch/>
        </p:blipFill>
        <p:spPr>
          <a:xfrm>
            <a:off x="341249" y="1436222"/>
            <a:ext cx="3456384" cy="4523494"/>
          </a:xfrm>
          <a:prstGeom prst="rect">
            <a:avLst/>
          </a:prstGeom>
          <a:noFill/>
          <a:ln>
            <a:solidFill>
              <a:srgbClr val="666666"/>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3"/>
          <a:srcRect l="4453" r="2821" b="1499"/>
          <a:stretch/>
        </p:blipFill>
        <p:spPr>
          <a:xfrm>
            <a:off x="7880325" y="1432788"/>
            <a:ext cx="3672409" cy="4480991"/>
          </a:xfrm>
          <a:prstGeom prst="rect">
            <a:avLst/>
          </a:prstGeom>
          <a:ln>
            <a:solidFill>
              <a:srgbClr val="666666"/>
            </a:solidFill>
          </a:ln>
          <a:effectLst>
            <a:outerShdw blurRad="50800" dist="38100" dir="2700000" algn="tl" rotWithShape="0">
              <a:prstClr val="black">
                <a:alpha val="40000"/>
              </a:prstClr>
            </a:outerShdw>
          </a:effectLst>
        </p:spPr>
      </p:pic>
      <p:sp>
        <p:nvSpPr>
          <p:cNvPr id="23" name="Content Placeholder 2"/>
          <p:cNvSpPr txBox="1">
            <a:spLocks/>
          </p:cNvSpPr>
          <p:nvPr/>
        </p:nvSpPr>
        <p:spPr>
          <a:xfrm>
            <a:off x="4267722" y="1684424"/>
            <a:ext cx="3364258" cy="4027091"/>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6</a:t>
            </a:r>
            <a:r>
              <a:rPr lang="en-GB" sz="1400" b="1" dirty="0">
                <a:solidFill>
                  <a:schemeClr val="accent2">
                    <a:lumMod val="75000"/>
                  </a:schemeClr>
                </a:solidFill>
                <a:latin typeface="+mn-lt"/>
                <a:cs typeface="Arial" panose="020B0604020202020204" pitchFamily="34" charset="0"/>
              </a:rPr>
              <a:t>: </a:t>
            </a:r>
            <a:r>
              <a:rPr lang="en-GB" sz="1400" b="1" dirty="0" smtClean="0">
                <a:solidFill>
                  <a:schemeClr val="accent2">
                    <a:lumMod val="75000"/>
                  </a:schemeClr>
                </a:solidFill>
                <a:latin typeface="+mn-lt"/>
                <a:cs typeface="Arial" panose="020B0604020202020204" pitchFamily="34" charset="0"/>
              </a:rPr>
              <a:t>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latin typeface="+mn-lt"/>
                <a:cs typeface="Arial" panose="020B0604020202020204" pitchFamily="34" charset="0"/>
              </a:rPr>
              <a:t>From here you can Create a New Contact. If you have a contact you use frequently, you can save their details as a Favourite contact to stop you having to enter the details every time. </a:t>
            </a:r>
          </a:p>
          <a:p>
            <a:pPr marL="0" indent="0">
              <a:spcBef>
                <a:spcPts val="1200"/>
              </a:spcBef>
              <a:buNone/>
            </a:pPr>
            <a:r>
              <a:rPr lang="en-GB" sz="1300" dirty="0" smtClean="0">
                <a:latin typeface="+mn-lt"/>
                <a:cs typeface="Arial" panose="020B0604020202020204" pitchFamily="34" charset="0"/>
              </a:rPr>
              <a:t>Select ‘Confirm’ once you have entered all the details. </a:t>
            </a:r>
          </a:p>
          <a:p>
            <a:pPr marL="0" indent="0">
              <a:spcBef>
                <a:spcPts val="1200"/>
              </a:spcBef>
              <a:buNone/>
            </a:pPr>
            <a:r>
              <a:rPr lang="en-GB" sz="1300" dirty="0" smtClean="0">
                <a:latin typeface="+mn-lt"/>
                <a:cs typeface="Arial" panose="020B0604020202020204" pitchFamily="34" charset="0"/>
              </a:rPr>
              <a:t>If you wish to change this after you have selected Confirm, you can go back and amend the details using an Edit option that will appear on the previous screen.</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Tree>
    <p:extLst>
      <p:ext uri="{BB962C8B-B14F-4D97-AF65-F5344CB8AC3E}">
        <p14:creationId xmlns:p14="http://schemas.microsoft.com/office/powerpoint/2010/main" val="880891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smtClean="0"/>
              <a:t>How </a:t>
            </a:r>
            <a:r>
              <a:rPr lang="en-US" dirty="0"/>
              <a:t>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15</a:t>
            </a:fld>
            <a:endParaRPr lang="en-GB"/>
          </a:p>
        </p:txBody>
      </p:sp>
      <p:sp>
        <p:nvSpPr>
          <p:cNvPr id="7" name="Content Placeholder 2"/>
          <p:cNvSpPr txBox="1">
            <a:spLocks/>
          </p:cNvSpPr>
          <p:nvPr/>
        </p:nvSpPr>
        <p:spPr>
          <a:xfrm>
            <a:off x="7055916" y="1188021"/>
            <a:ext cx="4608512" cy="489654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6</a:t>
            </a:r>
            <a:r>
              <a:rPr lang="en-GB" sz="1400" b="1" dirty="0">
                <a:solidFill>
                  <a:schemeClr val="accent2">
                    <a:lumMod val="75000"/>
                  </a:schemeClr>
                </a:solidFill>
                <a:latin typeface="+mn-lt"/>
                <a:cs typeface="Arial" panose="020B0604020202020204" pitchFamily="34" charset="0"/>
              </a:rPr>
              <a:t>: </a:t>
            </a:r>
            <a:r>
              <a:rPr lang="en-GB" sz="1400" b="1" dirty="0" smtClean="0">
                <a:solidFill>
                  <a:schemeClr val="accent2">
                    <a:lumMod val="75000"/>
                  </a:schemeClr>
                </a:solidFill>
                <a:latin typeface="+mn-lt"/>
                <a:cs typeface="Arial" panose="020B0604020202020204" pitchFamily="34" charset="0"/>
              </a:rPr>
              <a:t>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solidFill>
                  <a:srgbClr val="666666"/>
                </a:solidFill>
                <a:latin typeface="+mn-lt"/>
                <a:cs typeface="Arial" panose="020B0604020202020204" pitchFamily="34" charset="0"/>
              </a:rPr>
              <a:t>You can now add any notes to your order that may be important by clicking the Add note button. This is not a mandatory parameter. </a:t>
            </a:r>
          </a:p>
          <a:p>
            <a:pPr marL="0" indent="0">
              <a:spcBef>
                <a:spcPts val="1200"/>
              </a:spcBef>
              <a:buNone/>
            </a:pPr>
            <a:r>
              <a:rPr lang="en-GB" sz="1300" dirty="0" smtClean="0">
                <a:solidFill>
                  <a:srgbClr val="666666"/>
                </a:solidFill>
                <a:latin typeface="+mn-lt"/>
                <a:cs typeface="Arial" panose="020B0604020202020204" pitchFamily="34" charset="0"/>
              </a:rPr>
              <a:t>You can add Hazard notes, Site Visit notes and Special </a:t>
            </a:r>
            <a:r>
              <a:rPr lang="en-GB" sz="1300" dirty="0">
                <a:solidFill>
                  <a:srgbClr val="666666"/>
                </a:solidFill>
                <a:latin typeface="+mn-lt"/>
                <a:cs typeface="Arial" panose="020B0604020202020204" pitchFamily="34" charset="0"/>
              </a:rPr>
              <a:t>A</a:t>
            </a:r>
            <a:r>
              <a:rPr lang="en-GB" sz="1300" dirty="0" smtClean="0">
                <a:solidFill>
                  <a:srgbClr val="666666"/>
                </a:solidFill>
                <a:latin typeface="+mn-lt"/>
                <a:cs typeface="Arial" panose="020B0604020202020204" pitchFamily="34" charset="0"/>
              </a:rPr>
              <a:t>rrangement notes. </a:t>
            </a:r>
          </a:p>
          <a:p>
            <a:pPr marL="0" indent="0">
              <a:spcBef>
                <a:spcPts val="1200"/>
              </a:spcBef>
              <a:buNone/>
            </a:pPr>
            <a:r>
              <a:rPr lang="en-GB" sz="1300" dirty="0" smtClean="0">
                <a:solidFill>
                  <a:srgbClr val="666666"/>
                </a:solidFill>
                <a:latin typeface="+mn-lt"/>
                <a:cs typeface="Arial" panose="020B0604020202020204" pitchFamily="34" charset="0"/>
              </a:rPr>
              <a:t>Once saved you will be given the option to Edit or Remove the notes if you wish to. </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8" name="Picture 7"/>
          <p:cNvPicPr>
            <a:picLocks noChangeAspect="1"/>
          </p:cNvPicPr>
          <p:nvPr/>
        </p:nvPicPr>
        <p:blipFill>
          <a:blip r:embed="rId2"/>
          <a:stretch>
            <a:fillRect/>
          </a:stretch>
        </p:blipFill>
        <p:spPr>
          <a:xfrm>
            <a:off x="475751" y="1281051"/>
            <a:ext cx="5977103" cy="4869160"/>
          </a:xfrm>
          <a:prstGeom prst="rect">
            <a:avLst/>
          </a:prstGeom>
          <a:ln>
            <a:solidFill>
              <a:srgbClr val="66666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5082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79909"/>
            <a:ext cx="5866476" cy="1101142"/>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16</a:t>
            </a:fld>
            <a:endParaRPr lang="en-GB"/>
          </a:p>
        </p:txBody>
      </p:sp>
      <p:sp>
        <p:nvSpPr>
          <p:cNvPr id="17" name="Oval 16"/>
          <p:cNvSpPr/>
          <p:nvPr/>
        </p:nvSpPr>
        <p:spPr>
          <a:xfrm>
            <a:off x="4892508" y="515482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9</a:t>
            </a:r>
          </a:p>
        </p:txBody>
      </p:sp>
      <p:pic>
        <p:nvPicPr>
          <p:cNvPr id="3" name="Picture 2"/>
          <p:cNvPicPr>
            <a:picLocks noChangeAspect="1"/>
          </p:cNvPicPr>
          <p:nvPr/>
        </p:nvPicPr>
        <p:blipFill>
          <a:blip r:embed="rId2"/>
          <a:stretch>
            <a:fillRect/>
          </a:stretch>
        </p:blipFill>
        <p:spPr>
          <a:xfrm>
            <a:off x="-35313" y="1067657"/>
            <a:ext cx="6259455" cy="5784887"/>
          </a:xfrm>
          <a:prstGeom prst="rect">
            <a:avLst/>
          </a:prstGeom>
        </p:spPr>
      </p:pic>
      <p:pic>
        <p:nvPicPr>
          <p:cNvPr id="4" name="Picture 3"/>
          <p:cNvPicPr>
            <a:picLocks noChangeAspect="1"/>
          </p:cNvPicPr>
          <p:nvPr/>
        </p:nvPicPr>
        <p:blipFill>
          <a:blip r:embed="rId3"/>
          <a:stretch>
            <a:fillRect/>
          </a:stretch>
        </p:blipFill>
        <p:spPr>
          <a:xfrm>
            <a:off x="4529262" y="2638736"/>
            <a:ext cx="231668" cy="268247"/>
          </a:xfrm>
          <a:prstGeom prst="rect">
            <a:avLst/>
          </a:prstGeom>
        </p:spPr>
      </p:pic>
      <p:pic>
        <p:nvPicPr>
          <p:cNvPr id="7" name="Picture 6"/>
          <p:cNvPicPr>
            <a:picLocks noChangeAspect="1"/>
          </p:cNvPicPr>
          <p:nvPr/>
        </p:nvPicPr>
        <p:blipFill>
          <a:blip r:embed="rId4"/>
          <a:stretch>
            <a:fillRect/>
          </a:stretch>
        </p:blipFill>
        <p:spPr>
          <a:xfrm>
            <a:off x="4529262" y="2880080"/>
            <a:ext cx="231668" cy="274344"/>
          </a:xfrm>
          <a:prstGeom prst="rect">
            <a:avLst/>
          </a:prstGeom>
        </p:spPr>
      </p:pic>
      <p:pic>
        <p:nvPicPr>
          <p:cNvPr id="8" name="Picture 7"/>
          <p:cNvPicPr>
            <a:picLocks noChangeAspect="1"/>
          </p:cNvPicPr>
          <p:nvPr/>
        </p:nvPicPr>
        <p:blipFill>
          <a:blip r:embed="rId5"/>
          <a:stretch>
            <a:fillRect/>
          </a:stretch>
        </p:blipFill>
        <p:spPr>
          <a:xfrm>
            <a:off x="4504876" y="3124984"/>
            <a:ext cx="256054" cy="304826"/>
          </a:xfrm>
          <a:prstGeom prst="rect">
            <a:avLst/>
          </a:prstGeom>
        </p:spPr>
      </p:pic>
      <p:pic>
        <p:nvPicPr>
          <p:cNvPr id="21" name="Picture 20"/>
          <p:cNvPicPr>
            <a:picLocks noChangeAspect="1"/>
          </p:cNvPicPr>
          <p:nvPr/>
        </p:nvPicPr>
        <p:blipFill>
          <a:blip r:embed="rId6"/>
          <a:stretch>
            <a:fillRect/>
          </a:stretch>
        </p:blipFill>
        <p:spPr>
          <a:xfrm>
            <a:off x="4517069" y="3456413"/>
            <a:ext cx="231668" cy="274344"/>
          </a:xfrm>
          <a:prstGeom prst="rect">
            <a:avLst/>
          </a:prstGeom>
        </p:spPr>
      </p:pic>
      <p:pic>
        <p:nvPicPr>
          <p:cNvPr id="22" name="Picture 21"/>
          <p:cNvPicPr>
            <a:picLocks noChangeAspect="1"/>
          </p:cNvPicPr>
          <p:nvPr/>
        </p:nvPicPr>
        <p:blipFill>
          <a:blip r:embed="rId7"/>
          <a:stretch>
            <a:fillRect/>
          </a:stretch>
        </p:blipFill>
        <p:spPr>
          <a:xfrm>
            <a:off x="4517069" y="3730757"/>
            <a:ext cx="231668" cy="274344"/>
          </a:xfrm>
          <a:prstGeom prst="rect">
            <a:avLst/>
          </a:prstGeom>
        </p:spPr>
      </p:pic>
      <p:pic>
        <p:nvPicPr>
          <p:cNvPr id="6" name="Picture 5"/>
          <p:cNvPicPr>
            <a:picLocks noChangeAspect="1"/>
          </p:cNvPicPr>
          <p:nvPr/>
        </p:nvPicPr>
        <p:blipFill>
          <a:blip r:embed="rId8"/>
          <a:stretch>
            <a:fillRect/>
          </a:stretch>
        </p:blipFill>
        <p:spPr>
          <a:xfrm>
            <a:off x="4504876" y="3974619"/>
            <a:ext cx="256054" cy="304826"/>
          </a:xfrm>
          <a:prstGeom prst="rect">
            <a:avLst/>
          </a:prstGeom>
        </p:spPr>
      </p:pic>
      <p:pic>
        <p:nvPicPr>
          <p:cNvPr id="11" name="Picture 10"/>
          <p:cNvPicPr>
            <a:picLocks noChangeAspect="1"/>
          </p:cNvPicPr>
          <p:nvPr/>
        </p:nvPicPr>
        <p:blipFill>
          <a:blip r:embed="rId9"/>
          <a:stretch>
            <a:fillRect/>
          </a:stretch>
        </p:blipFill>
        <p:spPr>
          <a:xfrm>
            <a:off x="4492645" y="4547713"/>
            <a:ext cx="243861" cy="290311"/>
          </a:xfrm>
          <a:prstGeom prst="rect">
            <a:avLst/>
          </a:prstGeom>
        </p:spPr>
      </p:pic>
      <p:pic>
        <p:nvPicPr>
          <p:cNvPr id="12" name="Picture 11"/>
          <p:cNvPicPr>
            <a:picLocks noChangeAspect="1"/>
          </p:cNvPicPr>
          <p:nvPr/>
        </p:nvPicPr>
        <p:blipFill>
          <a:blip r:embed="rId10"/>
          <a:stretch>
            <a:fillRect/>
          </a:stretch>
        </p:blipFill>
        <p:spPr>
          <a:xfrm>
            <a:off x="4498606" y="4866634"/>
            <a:ext cx="226517" cy="269663"/>
          </a:xfrm>
          <a:prstGeom prst="rect">
            <a:avLst/>
          </a:prstGeom>
        </p:spPr>
      </p:pic>
      <p:pic>
        <p:nvPicPr>
          <p:cNvPr id="24" name="Picture 23"/>
          <p:cNvPicPr>
            <a:picLocks noChangeAspect="1"/>
          </p:cNvPicPr>
          <p:nvPr/>
        </p:nvPicPr>
        <p:blipFill>
          <a:blip r:embed="rId11"/>
          <a:stretch>
            <a:fillRect/>
          </a:stretch>
        </p:blipFill>
        <p:spPr>
          <a:xfrm>
            <a:off x="4488129" y="5415131"/>
            <a:ext cx="229843" cy="211456"/>
          </a:xfrm>
          <a:prstGeom prst="rect">
            <a:avLst/>
          </a:prstGeom>
        </p:spPr>
      </p:pic>
      <p:pic>
        <p:nvPicPr>
          <p:cNvPr id="25" name="Picture 24"/>
          <p:cNvPicPr>
            <a:picLocks noChangeAspect="1"/>
          </p:cNvPicPr>
          <p:nvPr/>
        </p:nvPicPr>
        <p:blipFill>
          <a:blip r:embed="rId12"/>
          <a:stretch>
            <a:fillRect/>
          </a:stretch>
        </p:blipFill>
        <p:spPr>
          <a:xfrm>
            <a:off x="4487225" y="5667771"/>
            <a:ext cx="249281" cy="229339"/>
          </a:xfrm>
          <a:prstGeom prst="rect">
            <a:avLst/>
          </a:prstGeom>
        </p:spPr>
      </p:pic>
      <p:pic>
        <p:nvPicPr>
          <p:cNvPr id="26" name="Picture 25"/>
          <p:cNvPicPr>
            <a:picLocks noChangeAspect="1"/>
          </p:cNvPicPr>
          <p:nvPr/>
        </p:nvPicPr>
        <p:blipFill>
          <a:blip r:embed="rId13"/>
          <a:stretch>
            <a:fillRect/>
          </a:stretch>
        </p:blipFill>
        <p:spPr>
          <a:xfrm>
            <a:off x="4505948" y="5144529"/>
            <a:ext cx="212024" cy="216736"/>
          </a:xfrm>
          <a:prstGeom prst="rect">
            <a:avLst/>
          </a:prstGeom>
        </p:spPr>
      </p:pic>
      <p:pic>
        <p:nvPicPr>
          <p:cNvPr id="27" name="Picture 26"/>
          <p:cNvPicPr>
            <a:picLocks noChangeAspect="1"/>
          </p:cNvPicPr>
          <p:nvPr/>
        </p:nvPicPr>
        <p:blipFill>
          <a:blip r:embed="rId14"/>
          <a:stretch>
            <a:fillRect/>
          </a:stretch>
        </p:blipFill>
        <p:spPr>
          <a:xfrm>
            <a:off x="4505988" y="6529928"/>
            <a:ext cx="268247" cy="246787"/>
          </a:xfrm>
          <a:prstGeom prst="rect">
            <a:avLst/>
          </a:prstGeom>
        </p:spPr>
      </p:pic>
      <p:pic>
        <p:nvPicPr>
          <p:cNvPr id="46" name="Picture 45"/>
          <p:cNvPicPr>
            <a:picLocks noChangeAspect="1"/>
          </p:cNvPicPr>
          <p:nvPr/>
        </p:nvPicPr>
        <p:blipFill>
          <a:blip r:embed="rId15"/>
          <a:stretch>
            <a:fillRect/>
          </a:stretch>
        </p:blipFill>
        <p:spPr>
          <a:xfrm>
            <a:off x="6375137" y="1104385"/>
            <a:ext cx="5732554" cy="5736153"/>
          </a:xfrm>
          <a:prstGeom prst="rect">
            <a:avLst/>
          </a:prstGeom>
        </p:spPr>
      </p:pic>
    </p:spTree>
    <p:extLst>
      <p:ext uri="{BB962C8B-B14F-4D97-AF65-F5344CB8AC3E}">
        <p14:creationId xmlns:p14="http://schemas.microsoft.com/office/powerpoint/2010/main" val="3131066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79909"/>
            <a:ext cx="5866476" cy="1101142"/>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17</a:t>
            </a:fld>
            <a:endParaRPr lang="en-GB"/>
          </a:p>
        </p:txBody>
      </p:sp>
      <p:pic>
        <p:nvPicPr>
          <p:cNvPr id="9" name="Picture 8"/>
          <p:cNvPicPr>
            <a:picLocks noChangeAspect="1"/>
          </p:cNvPicPr>
          <p:nvPr/>
        </p:nvPicPr>
        <p:blipFill>
          <a:blip r:embed="rId2"/>
          <a:stretch>
            <a:fillRect/>
          </a:stretch>
        </p:blipFill>
        <p:spPr>
          <a:xfrm>
            <a:off x="0" y="1260029"/>
            <a:ext cx="5019675" cy="3971925"/>
          </a:xfrm>
          <a:prstGeom prst="rect">
            <a:avLst/>
          </a:prstGeom>
        </p:spPr>
      </p:pic>
      <p:sp>
        <p:nvSpPr>
          <p:cNvPr id="16" name="Rectangle 15"/>
          <p:cNvSpPr/>
          <p:nvPr/>
        </p:nvSpPr>
        <p:spPr>
          <a:xfrm>
            <a:off x="5288037" y="1284963"/>
            <a:ext cx="6872213" cy="2585323"/>
          </a:xfrm>
          <a:prstGeom prst="rect">
            <a:avLst/>
          </a:prstGeom>
        </p:spPr>
        <p:txBody>
          <a:bodyPr wrap="square">
            <a:spAutoFit/>
          </a:bodyPr>
          <a:lstStyle/>
          <a:p>
            <a:r>
              <a:rPr lang="en-GB" b="1" dirty="0">
                <a:solidFill>
                  <a:srgbClr val="FF3399"/>
                </a:solidFill>
              </a:rPr>
              <a:t>Step 7: Product </a:t>
            </a:r>
            <a:r>
              <a:rPr lang="en-GB" b="1" dirty="0" smtClean="0">
                <a:solidFill>
                  <a:srgbClr val="FF3399"/>
                </a:solidFill>
              </a:rPr>
              <a:t>Details</a:t>
            </a:r>
          </a:p>
          <a:p>
            <a:endParaRPr lang="en-GB" b="1" dirty="0">
              <a:solidFill>
                <a:srgbClr val="FF3399"/>
              </a:solidFill>
            </a:endParaRPr>
          </a:p>
          <a:p>
            <a:r>
              <a:rPr lang="en-GB" sz="1400" dirty="0">
                <a:solidFill>
                  <a:srgbClr val="666666"/>
                </a:solidFill>
              </a:rPr>
              <a:t>Use the Tool tips at the side of each category if you need help to understand the option and what you need to select. </a:t>
            </a:r>
            <a:endParaRPr lang="en-GB" sz="1400" dirty="0" smtClean="0">
              <a:solidFill>
                <a:srgbClr val="666666"/>
              </a:solidFill>
            </a:endParaRPr>
          </a:p>
          <a:p>
            <a:endParaRPr lang="en-GB" sz="1400" dirty="0">
              <a:solidFill>
                <a:srgbClr val="666666"/>
              </a:solidFill>
            </a:endParaRPr>
          </a:p>
          <a:p>
            <a:pPr marL="342900" indent="-342900">
              <a:buAutoNum type="arabicPeriod"/>
            </a:pPr>
            <a:r>
              <a:rPr lang="en-GB" sz="1400" b="1" dirty="0" smtClean="0">
                <a:solidFill>
                  <a:srgbClr val="666666"/>
                </a:solidFill>
              </a:rPr>
              <a:t>Site </a:t>
            </a:r>
            <a:r>
              <a:rPr lang="en-GB" sz="1400" b="1" dirty="0">
                <a:solidFill>
                  <a:srgbClr val="666666"/>
                </a:solidFill>
              </a:rPr>
              <a:t>Visit Reason </a:t>
            </a:r>
            <a:r>
              <a:rPr lang="en-GB" sz="1400" dirty="0">
                <a:solidFill>
                  <a:srgbClr val="666666"/>
                </a:solidFill>
              </a:rPr>
              <a:t>– For the managed install select either Standard </a:t>
            </a:r>
            <a:r>
              <a:rPr lang="en-GB" sz="1400" dirty="0" smtClean="0">
                <a:solidFill>
                  <a:srgbClr val="666666"/>
                </a:solidFill>
              </a:rPr>
              <a:t>or </a:t>
            </a:r>
            <a:r>
              <a:rPr lang="en-GB" sz="1400" dirty="0">
                <a:solidFill>
                  <a:srgbClr val="666666"/>
                </a:solidFill>
              </a:rPr>
              <a:t>Premium </a:t>
            </a:r>
            <a:endParaRPr lang="en-GB" sz="1400" dirty="0" smtClean="0">
              <a:solidFill>
                <a:srgbClr val="666666"/>
              </a:solidFill>
            </a:endParaRPr>
          </a:p>
          <a:p>
            <a:pPr marL="342900" indent="-342900">
              <a:buAutoNum type="arabicPeriod"/>
            </a:pPr>
            <a:endParaRPr lang="en-GB" sz="1400" dirty="0">
              <a:solidFill>
                <a:srgbClr val="666666"/>
              </a:solidFill>
            </a:endParaRPr>
          </a:p>
          <a:p>
            <a:r>
              <a:rPr lang="en-GB" sz="1400" b="1" dirty="0">
                <a:solidFill>
                  <a:srgbClr val="666666"/>
                </a:solidFill>
              </a:rPr>
              <a:t>2. </a:t>
            </a:r>
            <a:r>
              <a:rPr lang="en-GB" sz="1400" b="1" dirty="0" smtClean="0">
                <a:solidFill>
                  <a:srgbClr val="666666"/>
                </a:solidFill>
              </a:rPr>
              <a:t>   Notes</a:t>
            </a:r>
            <a:r>
              <a:rPr lang="en-GB" sz="1400" dirty="0" smtClean="0">
                <a:solidFill>
                  <a:srgbClr val="666666"/>
                </a:solidFill>
              </a:rPr>
              <a:t> </a:t>
            </a:r>
            <a:r>
              <a:rPr lang="en-GB" sz="1400" dirty="0">
                <a:solidFill>
                  <a:srgbClr val="666666"/>
                </a:solidFill>
              </a:rPr>
              <a:t>– To add notes for the </a:t>
            </a:r>
            <a:r>
              <a:rPr lang="en-GB" sz="1400" dirty="0" smtClean="0">
                <a:solidFill>
                  <a:srgbClr val="666666"/>
                </a:solidFill>
              </a:rPr>
              <a:t>engineer</a:t>
            </a:r>
          </a:p>
          <a:p>
            <a:endParaRPr lang="en-GB" sz="1400" dirty="0">
              <a:solidFill>
                <a:srgbClr val="666666"/>
              </a:solidFill>
            </a:endParaRPr>
          </a:p>
          <a:p>
            <a:r>
              <a:rPr lang="en-GB" sz="1400" b="1" dirty="0">
                <a:solidFill>
                  <a:srgbClr val="666666"/>
                </a:solidFill>
              </a:rPr>
              <a:t>3.  </a:t>
            </a:r>
            <a:r>
              <a:rPr lang="en-GB" sz="1400" b="1" dirty="0" smtClean="0">
                <a:solidFill>
                  <a:srgbClr val="666666"/>
                </a:solidFill>
              </a:rPr>
              <a:t>  Select </a:t>
            </a:r>
            <a:r>
              <a:rPr lang="en-GB" sz="1400" dirty="0">
                <a:solidFill>
                  <a:srgbClr val="666666"/>
                </a:solidFill>
              </a:rPr>
              <a:t>‘Next</a:t>
            </a:r>
            <a:r>
              <a:rPr lang="en-GB" sz="1400" dirty="0"/>
              <a:t>’ </a:t>
            </a:r>
          </a:p>
        </p:txBody>
      </p:sp>
      <p:pic>
        <p:nvPicPr>
          <p:cNvPr id="18" name="Picture 17"/>
          <p:cNvPicPr>
            <a:picLocks noChangeAspect="1"/>
          </p:cNvPicPr>
          <p:nvPr/>
        </p:nvPicPr>
        <p:blipFill>
          <a:blip r:embed="rId3"/>
          <a:stretch>
            <a:fillRect/>
          </a:stretch>
        </p:blipFill>
        <p:spPr>
          <a:xfrm>
            <a:off x="2983781" y="3924325"/>
            <a:ext cx="231668" cy="274344"/>
          </a:xfrm>
          <a:prstGeom prst="rect">
            <a:avLst/>
          </a:prstGeom>
        </p:spPr>
      </p:pic>
      <p:pic>
        <p:nvPicPr>
          <p:cNvPr id="19" name="Picture 18"/>
          <p:cNvPicPr>
            <a:picLocks noChangeAspect="1"/>
          </p:cNvPicPr>
          <p:nvPr/>
        </p:nvPicPr>
        <p:blipFill>
          <a:blip r:embed="rId4"/>
          <a:stretch>
            <a:fillRect/>
          </a:stretch>
        </p:blipFill>
        <p:spPr>
          <a:xfrm>
            <a:off x="2983781" y="3245991"/>
            <a:ext cx="231668" cy="274344"/>
          </a:xfrm>
          <a:prstGeom prst="rect">
            <a:avLst/>
          </a:prstGeom>
        </p:spPr>
      </p:pic>
      <p:pic>
        <p:nvPicPr>
          <p:cNvPr id="20" name="Picture 19"/>
          <p:cNvPicPr>
            <a:picLocks noChangeAspect="1"/>
          </p:cNvPicPr>
          <p:nvPr/>
        </p:nvPicPr>
        <p:blipFill>
          <a:blip r:embed="rId5"/>
          <a:stretch>
            <a:fillRect/>
          </a:stretch>
        </p:blipFill>
        <p:spPr>
          <a:xfrm>
            <a:off x="3919885" y="4923040"/>
            <a:ext cx="256054" cy="304826"/>
          </a:xfrm>
          <a:prstGeom prst="rect">
            <a:avLst/>
          </a:prstGeom>
        </p:spPr>
      </p:pic>
    </p:spTree>
    <p:extLst>
      <p:ext uri="{BB962C8B-B14F-4D97-AF65-F5344CB8AC3E}">
        <p14:creationId xmlns:p14="http://schemas.microsoft.com/office/powerpoint/2010/main" val="2218810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18</a:t>
            </a:fld>
            <a:endParaRPr lang="en-GB"/>
          </a:p>
        </p:txBody>
      </p:sp>
      <p:sp>
        <p:nvSpPr>
          <p:cNvPr id="21" name="Content Placeholder 2"/>
          <p:cNvSpPr txBox="1">
            <a:spLocks/>
          </p:cNvSpPr>
          <p:nvPr/>
        </p:nvSpPr>
        <p:spPr>
          <a:xfrm>
            <a:off x="6767884" y="1404045"/>
            <a:ext cx="5256584"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rgbClr val="FF3399"/>
                </a:solidFill>
                <a:latin typeface="+mn-lt"/>
                <a:cs typeface="Arial" panose="020B0604020202020204" pitchFamily="34" charset="0"/>
              </a:rPr>
              <a:t>Step 8: Order Summary</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300" dirty="0" smtClean="0">
                <a:solidFill>
                  <a:srgbClr val="666666"/>
                </a:solidFill>
                <a:latin typeface="+mn-lt"/>
                <a:cs typeface="Arial" panose="020B0604020202020204" pitchFamily="34" charset="0"/>
              </a:rPr>
              <a:t>Your order is summarised confirming the selected CRD and appointment date and the costs. </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If you want to change the appointment date or time you can select the Change option.</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When you are happy, select ‘Next’</a:t>
            </a:r>
          </a:p>
        </p:txBody>
      </p:sp>
      <p:pic>
        <p:nvPicPr>
          <p:cNvPr id="3" name="Picture 2"/>
          <p:cNvPicPr>
            <a:picLocks noChangeAspect="1"/>
          </p:cNvPicPr>
          <p:nvPr/>
        </p:nvPicPr>
        <p:blipFill>
          <a:blip r:embed="rId2"/>
          <a:stretch>
            <a:fillRect/>
          </a:stretch>
        </p:blipFill>
        <p:spPr>
          <a:xfrm>
            <a:off x="300752" y="1116013"/>
            <a:ext cx="5491342" cy="4608512"/>
          </a:xfrm>
          <a:prstGeom prst="rect">
            <a:avLst/>
          </a:prstGeom>
        </p:spPr>
      </p:pic>
    </p:spTree>
    <p:extLst>
      <p:ext uri="{BB962C8B-B14F-4D97-AF65-F5344CB8AC3E}">
        <p14:creationId xmlns:p14="http://schemas.microsoft.com/office/powerpoint/2010/main" val="217868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16715" y="108271"/>
            <a:ext cx="6871521" cy="1173150"/>
          </a:xfrm>
        </p:spPr>
        <p:txBody>
          <a:bodyPr/>
          <a:lstStyle/>
          <a:p>
            <a:r>
              <a:rPr lang="en-US" dirty="0"/>
              <a:t>How To Place a </a:t>
            </a:r>
            <a:r>
              <a:rPr lang="en-GB" dirty="0"/>
              <a:t>Provide Using Address SOGEA New Line </a:t>
            </a:r>
            <a:r>
              <a:rPr lang="en-GB" dirty="0" smtClean="0"/>
              <a:t>Only</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19</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19</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9: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Your details will be automatically populated from your BTWholesale.com account details. You can edit these if needed.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any additional contacts.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choose how you want to be updated; Email, Online Tracking or Critical emails only.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‘Next’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1" name="Oval 10"/>
          <p:cNvSpPr/>
          <p:nvPr/>
        </p:nvSpPr>
        <p:spPr>
          <a:xfrm>
            <a:off x="287164" y="52924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3" name="Picture 2"/>
          <p:cNvPicPr>
            <a:picLocks noChangeAspect="1"/>
          </p:cNvPicPr>
          <p:nvPr/>
        </p:nvPicPr>
        <p:blipFill>
          <a:blip r:embed="rId2"/>
          <a:stretch>
            <a:fillRect/>
          </a:stretch>
        </p:blipFill>
        <p:spPr>
          <a:xfrm>
            <a:off x="175469" y="910870"/>
            <a:ext cx="5890887" cy="5389719"/>
          </a:xfrm>
          <a:prstGeom prst="rect">
            <a:avLst/>
          </a:prstGeom>
        </p:spPr>
      </p:pic>
      <p:pic>
        <p:nvPicPr>
          <p:cNvPr id="4" name="Picture 3"/>
          <p:cNvPicPr>
            <a:picLocks noChangeAspect="1"/>
          </p:cNvPicPr>
          <p:nvPr/>
        </p:nvPicPr>
        <p:blipFill>
          <a:blip r:embed="rId3"/>
          <a:stretch>
            <a:fillRect/>
          </a:stretch>
        </p:blipFill>
        <p:spPr>
          <a:xfrm>
            <a:off x="1008492" y="3591076"/>
            <a:ext cx="231668" cy="274344"/>
          </a:xfrm>
          <a:prstGeom prst="rect">
            <a:avLst/>
          </a:prstGeom>
        </p:spPr>
      </p:pic>
      <p:pic>
        <p:nvPicPr>
          <p:cNvPr id="14" name="Picture 13"/>
          <p:cNvPicPr>
            <a:picLocks noChangeAspect="1"/>
          </p:cNvPicPr>
          <p:nvPr/>
        </p:nvPicPr>
        <p:blipFill>
          <a:blip r:embed="rId4"/>
          <a:stretch>
            <a:fillRect/>
          </a:stretch>
        </p:blipFill>
        <p:spPr>
          <a:xfrm>
            <a:off x="881780" y="3201041"/>
            <a:ext cx="231668" cy="274344"/>
          </a:xfrm>
          <a:prstGeom prst="rect">
            <a:avLst/>
          </a:prstGeom>
        </p:spPr>
      </p:pic>
      <p:pic>
        <p:nvPicPr>
          <p:cNvPr id="15" name="Picture 14"/>
          <p:cNvPicPr>
            <a:picLocks noChangeAspect="1"/>
          </p:cNvPicPr>
          <p:nvPr/>
        </p:nvPicPr>
        <p:blipFill>
          <a:blip r:embed="rId5"/>
          <a:stretch>
            <a:fillRect/>
          </a:stretch>
        </p:blipFill>
        <p:spPr>
          <a:xfrm>
            <a:off x="984106" y="5167407"/>
            <a:ext cx="256054" cy="304826"/>
          </a:xfrm>
          <a:prstGeom prst="rect">
            <a:avLst/>
          </a:prstGeom>
        </p:spPr>
      </p:pic>
      <p:pic>
        <p:nvPicPr>
          <p:cNvPr id="16" name="Picture 15"/>
          <p:cNvPicPr>
            <a:picLocks noChangeAspect="1"/>
          </p:cNvPicPr>
          <p:nvPr/>
        </p:nvPicPr>
        <p:blipFill>
          <a:blip r:embed="rId6"/>
          <a:stretch>
            <a:fillRect/>
          </a:stretch>
        </p:blipFill>
        <p:spPr>
          <a:xfrm>
            <a:off x="5115961" y="6048894"/>
            <a:ext cx="231668" cy="274344"/>
          </a:xfrm>
          <a:prstGeom prst="rect">
            <a:avLst/>
          </a:prstGeom>
        </p:spPr>
      </p:pic>
    </p:spTree>
    <p:extLst>
      <p:ext uri="{BB962C8B-B14F-4D97-AF65-F5344CB8AC3E}">
        <p14:creationId xmlns:p14="http://schemas.microsoft.com/office/powerpoint/2010/main" val="2715492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a:t>Guidance</a:t>
            </a:r>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504987" y="1476053"/>
            <a:ext cx="5215098"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smtClean="0">
                <a:solidFill>
                  <a:srgbClr val="595959"/>
                </a:solidFill>
                <a:cs typeface="Arial" panose="020B0604020202020204" pitchFamily="34" charset="0"/>
              </a:rPr>
              <a:t>This guide takes you through the step-by-step instructions to place a provide order on the Enhanced Eco+ system for FTTC. Other order types such as SIM’s follow very similar steps with some additional parameters to complete. </a:t>
            </a:r>
          </a:p>
          <a:p>
            <a:endParaRPr lang="en-GB" sz="1300" dirty="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From 12</a:t>
            </a:r>
            <a:r>
              <a:rPr lang="en-GB" sz="1300" baseline="30000" dirty="0" smtClean="0">
                <a:solidFill>
                  <a:srgbClr val="595959"/>
                </a:solidFill>
                <a:cs typeface="Arial" panose="020B0604020202020204" pitchFamily="34" charset="0"/>
              </a:rPr>
              <a:t>th</a:t>
            </a:r>
            <a:r>
              <a:rPr lang="en-GB" sz="1300" dirty="0" smtClean="0">
                <a:solidFill>
                  <a:srgbClr val="595959"/>
                </a:solidFill>
                <a:cs typeface="Arial" panose="020B0604020202020204" pitchFamily="34" charset="0"/>
              </a:rPr>
              <a:t> July 2020 you will have to use the new system to place all FTTC orders. The old journeys on eCo+ will be disabled on this date. </a:t>
            </a:r>
          </a:p>
          <a:p>
            <a:endParaRPr lang="en-GB" sz="1300" dirty="0" smtClean="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Please </a:t>
            </a:r>
            <a:r>
              <a:rPr lang="en-GB" sz="1300" dirty="0">
                <a:solidFill>
                  <a:srgbClr val="595959"/>
                </a:solidFill>
                <a:cs typeface="Arial" panose="020B0604020202020204" pitchFamily="34" charset="0"/>
              </a:rPr>
              <a:t>visit our </a:t>
            </a:r>
            <a:r>
              <a:rPr lang="en-GB" sz="1300" dirty="0">
                <a:solidFill>
                  <a:srgbClr val="595959"/>
                </a:solidFill>
                <a:cs typeface="Arial" panose="020B0604020202020204" pitchFamily="34" charset="0"/>
                <a:hlinkClick r:id="rId2"/>
              </a:rPr>
              <a:t>Service Provider Price List</a:t>
            </a:r>
            <a:r>
              <a:rPr lang="en-GB" sz="1300" dirty="0">
                <a:solidFill>
                  <a:srgbClr val="595959"/>
                </a:solidFill>
                <a:cs typeface="Arial" panose="020B0604020202020204" pitchFamily="34" charset="0"/>
              </a:rPr>
              <a:t> page on BTWholesale.com for a full breakdown of the costs by product.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Further information can be found in the relevant </a:t>
            </a:r>
            <a:r>
              <a:rPr lang="en-GB" sz="1300" dirty="0">
                <a:solidFill>
                  <a:srgbClr val="595959"/>
                </a:solidFill>
                <a:cs typeface="Arial" panose="020B0604020202020204" pitchFamily="34" charset="0"/>
                <a:hlinkClick r:id="rId3"/>
              </a:rPr>
              <a:t>Product Handbooks</a:t>
            </a:r>
            <a:r>
              <a:rPr lang="en-GB" sz="1300" dirty="0">
                <a:solidFill>
                  <a:srgbClr val="595959"/>
                </a:solidFill>
                <a:cs typeface="Arial" panose="020B0604020202020204" pitchFamily="34" charset="0"/>
              </a:rPr>
              <a:t> </a:t>
            </a:r>
          </a:p>
          <a:p>
            <a:endParaRPr lang="en-GB" sz="13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96" y="1296503"/>
            <a:ext cx="5354572" cy="4104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024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16715" y="108271"/>
            <a:ext cx="6871521" cy="1173150"/>
          </a:xfrm>
        </p:spPr>
        <p:txBody>
          <a:bodyPr/>
          <a:lstStyle/>
          <a:p>
            <a:r>
              <a:rPr lang="en-US" dirty="0"/>
              <a:t>How To Place a </a:t>
            </a:r>
            <a:r>
              <a:rPr lang="en-GB" dirty="0"/>
              <a:t>Provide Using Address SOGEA New Line </a:t>
            </a:r>
            <a:r>
              <a:rPr lang="en-GB" dirty="0" smtClean="0"/>
              <a:t>Only</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20</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20</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9: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This is your order reference.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your own order description.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need to accept the terms and conditions with a tick in the box.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‘Place Order’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4" name="Picture 3"/>
          <p:cNvPicPr>
            <a:picLocks noChangeAspect="1"/>
          </p:cNvPicPr>
          <p:nvPr/>
        </p:nvPicPr>
        <p:blipFill>
          <a:blip r:embed="rId2"/>
          <a:stretch>
            <a:fillRect/>
          </a:stretch>
        </p:blipFill>
        <p:spPr>
          <a:xfrm>
            <a:off x="1008492" y="3591076"/>
            <a:ext cx="231668" cy="274344"/>
          </a:xfrm>
          <a:prstGeom prst="rect">
            <a:avLst/>
          </a:prstGeom>
        </p:spPr>
      </p:pic>
      <p:pic>
        <p:nvPicPr>
          <p:cNvPr id="14" name="Picture 13"/>
          <p:cNvPicPr>
            <a:picLocks noChangeAspect="1"/>
          </p:cNvPicPr>
          <p:nvPr/>
        </p:nvPicPr>
        <p:blipFill>
          <a:blip r:embed="rId3"/>
          <a:stretch>
            <a:fillRect/>
          </a:stretch>
        </p:blipFill>
        <p:spPr>
          <a:xfrm>
            <a:off x="881780" y="3201041"/>
            <a:ext cx="231668" cy="274344"/>
          </a:xfrm>
          <a:prstGeom prst="rect">
            <a:avLst/>
          </a:prstGeom>
        </p:spPr>
      </p:pic>
      <p:pic>
        <p:nvPicPr>
          <p:cNvPr id="15" name="Picture 14"/>
          <p:cNvPicPr>
            <a:picLocks noChangeAspect="1"/>
          </p:cNvPicPr>
          <p:nvPr/>
        </p:nvPicPr>
        <p:blipFill>
          <a:blip r:embed="rId4"/>
          <a:stretch>
            <a:fillRect/>
          </a:stretch>
        </p:blipFill>
        <p:spPr>
          <a:xfrm>
            <a:off x="984106" y="5167407"/>
            <a:ext cx="256054" cy="304826"/>
          </a:xfrm>
          <a:prstGeom prst="rect">
            <a:avLst/>
          </a:prstGeom>
        </p:spPr>
      </p:pic>
      <p:pic>
        <p:nvPicPr>
          <p:cNvPr id="16" name="Picture 15"/>
          <p:cNvPicPr>
            <a:picLocks noChangeAspect="1"/>
          </p:cNvPicPr>
          <p:nvPr/>
        </p:nvPicPr>
        <p:blipFill>
          <a:blip r:embed="rId5"/>
          <a:stretch>
            <a:fillRect/>
          </a:stretch>
        </p:blipFill>
        <p:spPr>
          <a:xfrm>
            <a:off x="5115961" y="6048894"/>
            <a:ext cx="231668" cy="274344"/>
          </a:xfrm>
          <a:prstGeom prst="rect">
            <a:avLst/>
          </a:prstGeom>
        </p:spPr>
      </p:pic>
      <p:pic>
        <p:nvPicPr>
          <p:cNvPr id="9" name="Picture 8"/>
          <p:cNvPicPr>
            <a:picLocks noChangeAspect="1"/>
          </p:cNvPicPr>
          <p:nvPr/>
        </p:nvPicPr>
        <p:blipFill>
          <a:blip r:embed="rId6"/>
          <a:stretch>
            <a:fillRect/>
          </a:stretch>
        </p:blipFill>
        <p:spPr>
          <a:xfrm>
            <a:off x="176089" y="838677"/>
            <a:ext cx="5697775" cy="5832649"/>
          </a:xfrm>
          <a:prstGeom prst="rect">
            <a:avLst/>
          </a:prstGeom>
        </p:spPr>
      </p:pic>
      <p:pic>
        <p:nvPicPr>
          <p:cNvPr id="13" name="Picture 12"/>
          <p:cNvPicPr>
            <a:picLocks noChangeAspect="1"/>
          </p:cNvPicPr>
          <p:nvPr/>
        </p:nvPicPr>
        <p:blipFill>
          <a:blip r:embed="rId7"/>
          <a:stretch>
            <a:fillRect/>
          </a:stretch>
        </p:blipFill>
        <p:spPr>
          <a:xfrm>
            <a:off x="2412573" y="3996333"/>
            <a:ext cx="231668" cy="274344"/>
          </a:xfrm>
          <a:prstGeom prst="rect">
            <a:avLst/>
          </a:prstGeom>
        </p:spPr>
      </p:pic>
      <p:pic>
        <p:nvPicPr>
          <p:cNvPr id="17" name="Picture 16"/>
          <p:cNvPicPr>
            <a:picLocks noChangeAspect="1"/>
          </p:cNvPicPr>
          <p:nvPr/>
        </p:nvPicPr>
        <p:blipFill>
          <a:blip r:embed="rId8"/>
          <a:stretch>
            <a:fillRect/>
          </a:stretch>
        </p:blipFill>
        <p:spPr>
          <a:xfrm>
            <a:off x="3123225" y="4270677"/>
            <a:ext cx="231668" cy="274344"/>
          </a:xfrm>
          <a:prstGeom prst="rect">
            <a:avLst/>
          </a:prstGeom>
        </p:spPr>
      </p:pic>
      <p:pic>
        <p:nvPicPr>
          <p:cNvPr id="18" name="Picture 17"/>
          <p:cNvPicPr>
            <a:picLocks noChangeAspect="1"/>
          </p:cNvPicPr>
          <p:nvPr/>
        </p:nvPicPr>
        <p:blipFill>
          <a:blip r:embed="rId9"/>
          <a:stretch>
            <a:fillRect/>
          </a:stretch>
        </p:blipFill>
        <p:spPr>
          <a:xfrm>
            <a:off x="193452" y="5288191"/>
            <a:ext cx="256054" cy="304826"/>
          </a:xfrm>
          <a:prstGeom prst="rect">
            <a:avLst/>
          </a:prstGeom>
        </p:spPr>
      </p:pic>
      <p:pic>
        <p:nvPicPr>
          <p:cNvPr id="19" name="Picture 18"/>
          <p:cNvPicPr>
            <a:picLocks noChangeAspect="1"/>
          </p:cNvPicPr>
          <p:nvPr/>
        </p:nvPicPr>
        <p:blipFill>
          <a:blip r:embed="rId10"/>
          <a:stretch>
            <a:fillRect/>
          </a:stretch>
        </p:blipFill>
        <p:spPr>
          <a:xfrm>
            <a:off x="4775837" y="6241504"/>
            <a:ext cx="231668" cy="274344"/>
          </a:xfrm>
          <a:prstGeom prst="rect">
            <a:avLst/>
          </a:prstGeom>
        </p:spPr>
      </p:pic>
    </p:spTree>
    <p:extLst>
      <p:ext uri="{BB962C8B-B14F-4D97-AF65-F5344CB8AC3E}">
        <p14:creationId xmlns:p14="http://schemas.microsoft.com/office/powerpoint/2010/main" val="2900434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652506" y="125495"/>
            <a:ext cx="5866476" cy="792000"/>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21</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21</a:t>
            </a:fld>
            <a:endParaRPr lang="en-GB"/>
          </a:p>
        </p:txBody>
      </p:sp>
      <p:pic>
        <p:nvPicPr>
          <p:cNvPr id="9" name="Picture 8"/>
          <p:cNvPicPr>
            <a:picLocks noChangeAspect="1"/>
          </p:cNvPicPr>
          <p:nvPr/>
        </p:nvPicPr>
        <p:blipFill>
          <a:blip r:embed="rId2"/>
          <a:stretch>
            <a:fillRect/>
          </a:stretch>
        </p:blipFill>
        <p:spPr>
          <a:xfrm>
            <a:off x="1831653" y="4140349"/>
            <a:ext cx="4252542" cy="2700189"/>
          </a:xfrm>
          <a:prstGeom prst="rect">
            <a:avLst/>
          </a:prstGeom>
          <a:ln>
            <a:solidFill>
              <a:schemeClr val="bg2"/>
            </a:solidFill>
          </a:ln>
        </p:spPr>
      </p:pic>
      <p:sp>
        <p:nvSpPr>
          <p:cNvPr id="10" name="Content Placeholder 2"/>
          <p:cNvSpPr txBox="1">
            <a:spLocks/>
          </p:cNvSpPr>
          <p:nvPr/>
        </p:nvSpPr>
        <p:spPr>
          <a:xfrm>
            <a:off x="6335836" y="1692077"/>
            <a:ext cx="5040560" cy="4982517"/>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11: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300" dirty="0" smtClean="0">
              <a:solidFill>
                <a:srgbClr val="666666"/>
              </a:solidFill>
              <a:latin typeface="+mn-lt"/>
              <a:cs typeface="Arial" panose="020B0604020202020204" pitchFamily="34" charset="0"/>
            </a:endParaRPr>
          </a:p>
          <a:p>
            <a:pPr>
              <a:spcBef>
                <a:spcPts val="600"/>
              </a:spcBef>
            </a:pPr>
            <a:r>
              <a:rPr lang="en-GB" sz="1300" dirty="0" smtClean="0">
                <a:solidFill>
                  <a:srgbClr val="666666"/>
                </a:solidFill>
                <a:latin typeface="+mn-lt"/>
                <a:cs typeface="Arial" panose="020B0604020202020204" pitchFamily="34" charset="0"/>
              </a:rPr>
              <a:t>The following details are confirmed:</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What product you have ordered and the options you have selected. </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The monthly and one off costs</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Who needs to be kept updated on the progress of the order and how.</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You can also add your own order reference and description</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Select the tick box to accept the Terms and Conditions</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Select ‘Place order’</a:t>
            </a:r>
          </a:p>
        </p:txBody>
      </p:sp>
      <p:pic>
        <p:nvPicPr>
          <p:cNvPr id="4" name="Picture 3"/>
          <p:cNvPicPr>
            <a:picLocks noChangeAspect="1"/>
          </p:cNvPicPr>
          <p:nvPr/>
        </p:nvPicPr>
        <p:blipFill>
          <a:blip r:embed="rId3"/>
          <a:stretch>
            <a:fillRect/>
          </a:stretch>
        </p:blipFill>
        <p:spPr>
          <a:xfrm>
            <a:off x="350" y="915660"/>
            <a:ext cx="3847527" cy="3224689"/>
          </a:xfrm>
          <a:prstGeom prst="rect">
            <a:avLst/>
          </a:prstGeom>
        </p:spPr>
      </p:pic>
    </p:spTree>
    <p:extLst>
      <p:ext uri="{BB962C8B-B14F-4D97-AF65-F5344CB8AC3E}">
        <p14:creationId xmlns:p14="http://schemas.microsoft.com/office/powerpoint/2010/main" val="332830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79909"/>
            <a:ext cx="5866476" cy="1101142"/>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22</a:t>
            </a:fld>
            <a:endParaRPr lang="en-GB"/>
          </a:p>
        </p:txBody>
      </p:sp>
      <p:pic>
        <p:nvPicPr>
          <p:cNvPr id="12" name="Picture 11"/>
          <p:cNvPicPr>
            <a:picLocks noChangeAspect="1"/>
          </p:cNvPicPr>
          <p:nvPr/>
        </p:nvPicPr>
        <p:blipFill>
          <a:blip r:embed="rId2"/>
          <a:stretch>
            <a:fillRect/>
          </a:stretch>
        </p:blipFill>
        <p:spPr>
          <a:xfrm>
            <a:off x="247477" y="936515"/>
            <a:ext cx="6279267" cy="5291683"/>
          </a:xfrm>
          <a:prstGeom prst="rect">
            <a:avLst/>
          </a:prstGeom>
          <a:ln>
            <a:solidFill>
              <a:srgbClr val="666666"/>
            </a:solidFill>
          </a:ln>
          <a:effectLst>
            <a:outerShdw blurRad="50800" dist="38100" dir="2700000" algn="tl" rotWithShape="0">
              <a:prstClr val="black">
                <a:alpha val="40000"/>
              </a:prstClr>
            </a:outerShdw>
          </a:effectLst>
        </p:spPr>
      </p:pic>
      <p:sp>
        <p:nvSpPr>
          <p:cNvPr id="13" name="Content Placeholder 2"/>
          <p:cNvSpPr txBox="1">
            <a:spLocks/>
          </p:cNvSpPr>
          <p:nvPr/>
        </p:nvSpPr>
        <p:spPr>
          <a:xfrm>
            <a:off x="6658153" y="2556174"/>
            <a:ext cx="5040560" cy="324036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11: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Final confirmation that your order has been submitted successfully and what your BT Wholesale order reference is. </a:t>
            </a:r>
          </a:p>
          <a:p>
            <a:endParaRPr lang="en-GB" sz="1300" dirty="0" smtClean="0">
              <a:solidFill>
                <a:srgbClr val="666666"/>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Please fill in the survey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smtClean="0"/>
              <a:t>New System Guidance</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smtClean="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300" dirty="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Benefits of the new system:</a:t>
            </a:r>
          </a:p>
          <a:p>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smtClean="0">
                <a:solidFill>
                  <a:srgbClr val="FF3399"/>
                </a:solidFill>
                <a:cs typeface="Arial" panose="020B0604020202020204" pitchFamily="34" charset="0"/>
              </a:rPr>
              <a:t>Quicker </a:t>
            </a:r>
            <a:r>
              <a:rPr lang="en-GB" sz="1300" dirty="0" smtClean="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Helpful guidance  </a:t>
            </a:r>
            <a:r>
              <a:rPr lang="en-GB" sz="1300" dirty="0" smtClean="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Thinking time </a:t>
            </a:r>
            <a:r>
              <a:rPr lang="en-GB" sz="1300" dirty="0" smtClean="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4351933" y="5156537"/>
            <a:ext cx="2465806" cy="1417839"/>
          </a:xfrm>
          <a:prstGeom prst="rect">
            <a:avLst/>
          </a:prstGeom>
        </p:spPr>
      </p:pic>
      <p:pic>
        <p:nvPicPr>
          <p:cNvPr id="8" name="Picture 7"/>
          <p:cNvPicPr>
            <a:picLocks noChangeAspect="1"/>
          </p:cNvPicPr>
          <p:nvPr/>
        </p:nvPicPr>
        <p:blipFill>
          <a:blip r:embed="rId3"/>
          <a:stretch>
            <a:fillRect/>
          </a:stretch>
        </p:blipFill>
        <p:spPr>
          <a:xfrm>
            <a:off x="3919885" y="3201210"/>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4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251917"/>
            <a:ext cx="5866476" cy="1368083"/>
          </a:xfrm>
        </p:spPr>
        <p:txBody>
          <a:bodyPr/>
          <a:lstStyle/>
          <a:p>
            <a:r>
              <a:rPr lang="en-US" dirty="0"/>
              <a:t>How To Place a </a:t>
            </a:r>
            <a:r>
              <a:rPr lang="en-GB" dirty="0"/>
              <a:t>Provide Using Address SOGEA New Line Only</a:t>
            </a:r>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7520285" y="1970415"/>
            <a:ext cx="448518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chemeClr val="accent2">
                    <a:lumMod val="75000"/>
                  </a:schemeClr>
                </a:solidFill>
                <a:cs typeface="Arial" panose="020B0604020202020204" pitchFamily="34" charset="0"/>
              </a:rPr>
              <a:t>Step 1: Logging In</a:t>
            </a:r>
          </a:p>
          <a:p>
            <a:endParaRPr lang="en-GB" sz="1300" dirty="0">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Go to </a:t>
            </a:r>
            <a:r>
              <a:rPr lang="en-GB" sz="1300" dirty="0">
                <a:solidFill>
                  <a:srgbClr val="595959"/>
                </a:solidFill>
                <a:cs typeface="Arial" panose="020B0604020202020204" pitchFamily="34" charset="0"/>
                <a:hlinkClick r:id="rId2"/>
              </a:rPr>
              <a:t>www.btwholesale.com</a:t>
            </a:r>
            <a:r>
              <a:rPr lang="en-GB" sz="1300" dirty="0">
                <a:solidFill>
                  <a:srgbClr val="595959"/>
                </a:solidFill>
                <a:cs typeface="Arial" panose="020B0604020202020204" pitchFamily="34" charset="0"/>
              </a:rPr>
              <a:t> </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Enter your Username and Password</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Click ‘Login’</a:t>
            </a:r>
          </a:p>
          <a:p>
            <a:endParaRPr lang="en-GB" sz="13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945" y="176408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60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GB" dirty="0"/>
              <a:t>Provide Using Address SOGEA New Line Only</a:t>
            </a:r>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chemeClr val="accent2">
                    <a:lumMod val="75000"/>
                  </a:schemeClr>
                </a:solidFill>
                <a:latin typeface="+mn-lt"/>
                <a:cs typeface="Arial" panose="020B0604020202020204" pitchFamily="34" charset="0"/>
              </a:rPr>
              <a:t>Step 2: Accessing the journey</a:t>
            </a:r>
          </a:p>
          <a:p>
            <a:endParaRPr lang="en-GB" sz="1300" dirty="0" smtClean="0">
              <a:latin typeface="Arial" panose="020B0604020202020204" pitchFamily="34" charset="0"/>
              <a:cs typeface="Arial" panose="020B0604020202020204" pitchFamily="34" charset="0"/>
            </a:endParaRPr>
          </a:p>
          <a:p>
            <a:r>
              <a:rPr lang="en-GB" sz="1300" dirty="0" smtClean="0">
                <a:solidFill>
                  <a:srgbClr val="595959"/>
                </a:solidFill>
                <a:latin typeface="+mn-lt"/>
                <a:cs typeface="Arial" panose="020B0604020202020204" pitchFamily="34" charset="0"/>
              </a:rPr>
              <a:t>Once logged in, you’ll be taken to Business zone.</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If you aren’t taken to Business zone, you’ll need to arrange access via your company administrator.</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To access the new journey:</a:t>
            </a:r>
          </a:p>
          <a:p>
            <a:endParaRPr lang="en-GB" sz="1300" dirty="0" smtClean="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smtClean="0">
                <a:solidFill>
                  <a:srgbClr val="595959"/>
                </a:solidFill>
                <a:latin typeface="+mn-lt"/>
                <a:cs typeface="Arial" panose="020B0604020202020204" pitchFamily="34" charset="0"/>
              </a:rPr>
              <a:t>Click ‘Place a New Order’</a:t>
            </a:r>
          </a:p>
          <a:p>
            <a:endParaRPr lang="en-GB" sz="1300" dirty="0" smtClean="0">
              <a:latin typeface="+mj-lt"/>
            </a:endParaRPr>
          </a:p>
          <a:p>
            <a:endParaRPr lang="en-US" sz="1300" dirty="0" smtClean="0">
              <a:latin typeface="+mj-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58" y="1620000"/>
            <a:ext cx="5688483" cy="43604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665253" y="5571292"/>
            <a:ext cx="1008112"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64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GB" dirty="0"/>
              <a:t>Provide Using Address SOGEA New Line Only</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00" y="4352563"/>
            <a:ext cx="3442727" cy="18475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0" y="3787970"/>
            <a:ext cx="3077232" cy="23860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12" y="1405139"/>
            <a:ext cx="3410943" cy="20140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6</a:t>
            </a:fld>
            <a:endParaRPr lang="en-GB"/>
          </a:p>
        </p:txBody>
      </p:sp>
      <p:sp>
        <p:nvSpPr>
          <p:cNvPr id="14" name="Content Placeholder 2"/>
          <p:cNvSpPr txBox="1">
            <a:spLocks/>
          </p:cNvSpPr>
          <p:nvPr/>
        </p:nvSpPr>
        <p:spPr>
          <a:xfrm>
            <a:off x="7415956" y="1980109"/>
            <a:ext cx="4608512" cy="3691576"/>
          </a:xfrm>
          <a:prstGeom prst="rect">
            <a:avLst/>
          </a:prstGeom>
        </p:spPr>
        <p:txBody>
          <a:bodyPr>
            <a:normAutofit fontScale="92500" lnSpcReduction="10000"/>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2: Accessing the journey</a:t>
            </a:r>
          </a:p>
          <a:p>
            <a:endParaRPr lang="en-GB" sz="1200" dirty="0" smtClean="0">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If you have multiple accounts associated with your user id, you’ll need to select the applicable account from the dropdown.</a:t>
            </a:r>
          </a:p>
          <a:p>
            <a:endParaRPr lang="en-GB" sz="1400"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If you have multiple accounts, select the account from the drop down menu. Tick the ‘Set as favourite’ box if you want this to be your default account</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‘Data Services’.</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‘Broadband’.</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Select ‘WBC End User Access (EUA)’.</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a:spcBef>
                <a:spcPts val="600"/>
              </a:spcBef>
            </a:pPr>
            <a:r>
              <a:rPr lang="en-GB" sz="1400" dirty="0" smtClean="0">
                <a:solidFill>
                  <a:srgbClr val="595959"/>
                </a:solidFill>
                <a:latin typeface="+mn-lt"/>
                <a:cs typeface="Arial" panose="020B0604020202020204" pitchFamily="34" charset="0"/>
              </a:rPr>
              <a:t>If you have performed these steps previously then the product will be listed on the ‘Most Recent’ tab</a:t>
            </a: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sp>
        <p:nvSpPr>
          <p:cNvPr id="15" name="Rectangle 14"/>
          <p:cNvSpPr/>
          <p:nvPr/>
        </p:nvSpPr>
        <p:spPr>
          <a:xfrm>
            <a:off x="162260" y="1454723"/>
            <a:ext cx="2285144" cy="23735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129312" y="11711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7" name="Oval 16"/>
          <p:cNvSpPr/>
          <p:nvPr/>
        </p:nvSpPr>
        <p:spPr>
          <a:xfrm>
            <a:off x="3736118" y="1178476"/>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
        <p:nvSpPr>
          <p:cNvPr id="18" name="Rectangle 17"/>
          <p:cNvSpPr/>
          <p:nvPr/>
        </p:nvSpPr>
        <p:spPr>
          <a:xfrm>
            <a:off x="3815556" y="2151229"/>
            <a:ext cx="720080" cy="26092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183824" y="35642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20" name="Rectangle 19"/>
          <p:cNvSpPr/>
          <p:nvPr/>
        </p:nvSpPr>
        <p:spPr>
          <a:xfrm>
            <a:off x="240496" y="5506259"/>
            <a:ext cx="915422"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4644939" y="5832593"/>
            <a:ext cx="1512168"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3383508" y="41592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4</a:t>
            </a:r>
            <a:endParaRPr lang="en-GB" sz="1100" dirty="0">
              <a:solidFill>
                <a:srgbClr val="193A67"/>
              </a:solidFill>
            </a:endParaRPr>
          </a:p>
        </p:txBody>
      </p:sp>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209" y="1404045"/>
            <a:ext cx="3012667" cy="26216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814588" y="2894803"/>
            <a:ext cx="865064"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4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GB" dirty="0"/>
              <a:t>Provide Using Address SOGEA New Line Only</a:t>
            </a:r>
          </a:p>
        </p:txBody>
      </p:sp>
      <p:pic>
        <p:nvPicPr>
          <p:cNvPr id="25" name="Picture 1" descr="image005"/>
          <p:cNvPicPr>
            <a:picLocks noChangeAspect="1" noChangeArrowheads="1"/>
          </p:cNvPicPr>
          <p:nvPr/>
        </p:nvPicPr>
        <p:blipFill rotWithShape="1">
          <a:blip r:embed="rId2">
            <a:extLst>
              <a:ext uri="{28A0092B-C50C-407E-A947-70E740481C1C}">
                <a14:useLocalDpi xmlns:a14="http://schemas.microsoft.com/office/drawing/2010/main" val="0"/>
              </a:ext>
            </a:extLst>
          </a:blip>
          <a:srcRect l="10577" t="5400" r="5769" b="-1310"/>
          <a:stretch/>
        </p:blipFill>
        <p:spPr bwMode="auto">
          <a:xfrm>
            <a:off x="684000" y="1404045"/>
            <a:ext cx="62646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2"/>
          <p:cNvSpPr txBox="1">
            <a:spLocks/>
          </p:cNvSpPr>
          <p:nvPr/>
        </p:nvSpPr>
        <p:spPr>
          <a:xfrm>
            <a:off x="7271940" y="2052117"/>
            <a:ext cx="4608512" cy="3312368"/>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2: Accessing the journey</a:t>
            </a:r>
          </a:p>
          <a:p>
            <a:endParaRPr lang="en-GB" sz="1200" dirty="0" smtClean="0">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You’ll see a Disclaimer message pop up. This message may be changed from time to time following releases as we add more journeys to the new system. </a:t>
            </a:r>
          </a:p>
          <a:p>
            <a:endParaRPr lang="en-GB" sz="1400" dirty="0" smtClean="0">
              <a:solidFill>
                <a:srgbClr val="595959"/>
              </a:solidFill>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From here you have to click “Yes” to go to the new version of the system.</a:t>
            </a:r>
            <a:endParaRPr lang="en-GB" sz="1200" dirty="0" smtClean="0">
              <a:latin typeface="+mn-lt"/>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spTree>
    <p:extLst>
      <p:ext uri="{BB962C8B-B14F-4D97-AF65-F5344CB8AC3E}">
        <p14:creationId xmlns:p14="http://schemas.microsoft.com/office/powerpoint/2010/main" val="319314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a:t>How To Place a </a:t>
            </a:r>
            <a:r>
              <a:rPr lang="en-GB" dirty="0" smtClean="0"/>
              <a:t>Provide </a:t>
            </a:r>
            <a:r>
              <a:rPr lang="en-GB" dirty="0"/>
              <a:t>Using Address </a:t>
            </a:r>
            <a:r>
              <a:rPr lang="en-GB" dirty="0" smtClean="0"/>
              <a:t>SOGEA New </a:t>
            </a:r>
            <a:r>
              <a:rPr lang="en-GB" dirty="0"/>
              <a:t>Line Only</a:t>
            </a:r>
          </a:p>
        </p:txBody>
      </p:sp>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8</a:t>
            </a:fld>
            <a:endParaRPr lang="en-GB"/>
          </a:p>
        </p:txBody>
      </p:sp>
      <p:sp>
        <p:nvSpPr>
          <p:cNvPr id="6" name="Content Placeholder 2"/>
          <p:cNvSpPr txBox="1">
            <a:spLocks/>
          </p:cNvSpPr>
          <p:nvPr/>
        </p:nvSpPr>
        <p:spPr>
          <a:xfrm>
            <a:off x="8240365" y="2933105"/>
            <a:ext cx="3671541" cy="1584176"/>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3: Select the Order Type</a:t>
            </a:r>
          </a:p>
          <a:p>
            <a:pPr marL="0" indent="0">
              <a:buFont typeface="Arial"/>
              <a:buNone/>
            </a:pPr>
            <a:endParaRPr lang="en-GB" sz="1300" dirty="0" smtClean="0">
              <a:latin typeface="+mn-lt"/>
              <a:cs typeface="Arial" panose="020B0604020202020204" pitchFamily="34" charset="0"/>
            </a:endParaRPr>
          </a:p>
          <a:p>
            <a:pPr marL="342900" indent="-342900">
              <a:spcBef>
                <a:spcPts val="600"/>
              </a:spcBef>
              <a:buAutoNum type="arabicPeriod"/>
            </a:pPr>
            <a:r>
              <a:rPr lang="en-GB" sz="1300" dirty="0" smtClean="0">
                <a:latin typeface="+mn-lt"/>
                <a:cs typeface="Arial" panose="020B0604020202020204" pitchFamily="34" charset="0"/>
              </a:rPr>
              <a:t>Select ‘Provide using address SOGEA New Line only’</a:t>
            </a: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9" name="Oval 8"/>
          <p:cNvSpPr/>
          <p:nvPr/>
        </p:nvSpPr>
        <p:spPr>
          <a:xfrm>
            <a:off x="6872213" y="421235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pic>
        <p:nvPicPr>
          <p:cNvPr id="3" name="Picture 2"/>
          <p:cNvPicPr>
            <a:picLocks noChangeAspect="1"/>
          </p:cNvPicPr>
          <p:nvPr/>
        </p:nvPicPr>
        <p:blipFill>
          <a:blip r:embed="rId2"/>
          <a:stretch>
            <a:fillRect/>
          </a:stretch>
        </p:blipFill>
        <p:spPr>
          <a:xfrm>
            <a:off x="-12360" y="1116013"/>
            <a:ext cx="8188771" cy="4495973"/>
          </a:xfrm>
          <a:prstGeom prst="rect">
            <a:avLst/>
          </a:prstGeom>
        </p:spPr>
      </p:pic>
      <p:pic>
        <p:nvPicPr>
          <p:cNvPr id="4" name="Picture 3"/>
          <p:cNvPicPr>
            <a:picLocks noChangeAspect="1"/>
          </p:cNvPicPr>
          <p:nvPr/>
        </p:nvPicPr>
        <p:blipFill>
          <a:blip r:embed="rId3"/>
          <a:stretch>
            <a:fillRect/>
          </a:stretch>
        </p:blipFill>
        <p:spPr>
          <a:xfrm>
            <a:off x="6845279" y="4301257"/>
            <a:ext cx="231668" cy="274344"/>
          </a:xfrm>
          <a:prstGeom prst="rect">
            <a:avLst/>
          </a:prstGeom>
        </p:spPr>
      </p:pic>
    </p:spTree>
    <p:extLst>
      <p:ext uri="{BB962C8B-B14F-4D97-AF65-F5344CB8AC3E}">
        <p14:creationId xmlns:p14="http://schemas.microsoft.com/office/powerpoint/2010/main" val="190107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395933"/>
            <a:ext cx="5866476" cy="885118"/>
          </a:xfrm>
        </p:spPr>
        <p:txBody>
          <a:bodyPr/>
          <a:lstStyle/>
          <a:p>
            <a:r>
              <a:rPr lang="en-US" dirty="0"/>
              <a:t>How To Place a </a:t>
            </a:r>
            <a:r>
              <a:rPr lang="en-GB" dirty="0"/>
              <a:t>Provide Using Address SOGEA New Line Only</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9</a:t>
            </a:fld>
            <a:endParaRPr lang="en-GB"/>
          </a:p>
        </p:txBody>
      </p:sp>
      <p:sp>
        <p:nvSpPr>
          <p:cNvPr id="13" name="Content Placeholder 2"/>
          <p:cNvSpPr txBox="1">
            <a:spLocks/>
          </p:cNvSpPr>
          <p:nvPr/>
        </p:nvSpPr>
        <p:spPr>
          <a:xfrm>
            <a:off x="7415956" y="2566573"/>
            <a:ext cx="4464496" cy="25818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4: Select the Address</a:t>
            </a:r>
          </a:p>
          <a:p>
            <a:pPr marL="0" indent="0">
              <a:buFont typeface="Arial"/>
              <a:buNone/>
            </a:pPr>
            <a:endParaRPr lang="en-GB" sz="1300" dirty="0" smtClean="0">
              <a:latin typeface="+mn-lt"/>
              <a:cs typeface="Arial" panose="020B0604020202020204" pitchFamily="34" charset="0"/>
            </a:endParaRPr>
          </a:p>
          <a:p>
            <a:pPr marL="342900" indent="-342900">
              <a:spcBef>
                <a:spcPts val="1200"/>
              </a:spcBef>
              <a:buAutoNum type="arabicPeriod"/>
            </a:pPr>
            <a:r>
              <a:rPr lang="en-GB" sz="1300" dirty="0" smtClean="0">
                <a:latin typeface="+mn-lt"/>
                <a:cs typeface="Arial" panose="020B0604020202020204" pitchFamily="34" charset="0"/>
              </a:rPr>
              <a:t>Enter the Postcode</a:t>
            </a:r>
          </a:p>
          <a:p>
            <a:pPr marL="342900" indent="-342900">
              <a:spcBef>
                <a:spcPts val="1200"/>
              </a:spcBef>
              <a:buAutoNum type="arabicPeriod"/>
            </a:pPr>
            <a:r>
              <a:rPr lang="en-GB" sz="1300" dirty="0" smtClean="0">
                <a:latin typeface="+mn-lt"/>
                <a:cs typeface="Arial" panose="020B0604020202020204" pitchFamily="34" charset="0"/>
              </a:rPr>
              <a:t>Press the magnifying glass to look up the full address</a:t>
            </a:r>
          </a:p>
          <a:p>
            <a:pPr marL="0" indent="0">
              <a:spcBef>
                <a:spcPts val="1200"/>
              </a:spcBef>
              <a:buNone/>
            </a:pPr>
            <a:r>
              <a:rPr lang="en-GB" sz="1300" dirty="0" smtClean="0">
                <a:latin typeface="+mn-lt"/>
                <a:cs typeface="Arial" panose="020B0604020202020204" pitchFamily="34" charset="0"/>
              </a:rPr>
              <a:t>You can continue without selecting the full address however we recommend selecting the full address for accuracy on the order.</a:t>
            </a:r>
            <a:endParaRPr lang="en-GB" sz="1300" dirty="0" smtClean="0">
              <a:latin typeface="+mn-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16" name="Oval 15"/>
          <p:cNvSpPr/>
          <p:nvPr/>
        </p:nvSpPr>
        <p:spPr>
          <a:xfrm>
            <a:off x="6368157" y="5364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pic>
        <p:nvPicPr>
          <p:cNvPr id="4" name="Picture 3"/>
          <p:cNvPicPr>
            <a:picLocks noChangeAspect="1"/>
          </p:cNvPicPr>
          <p:nvPr/>
        </p:nvPicPr>
        <p:blipFill>
          <a:blip r:embed="rId2"/>
          <a:stretch>
            <a:fillRect/>
          </a:stretch>
        </p:blipFill>
        <p:spPr>
          <a:xfrm>
            <a:off x="0" y="1260029"/>
            <a:ext cx="7208234" cy="5219700"/>
          </a:xfrm>
          <a:prstGeom prst="rect">
            <a:avLst/>
          </a:prstGeom>
        </p:spPr>
      </p:pic>
      <p:pic>
        <p:nvPicPr>
          <p:cNvPr id="6" name="Picture 5"/>
          <p:cNvPicPr>
            <a:picLocks noChangeAspect="1"/>
          </p:cNvPicPr>
          <p:nvPr/>
        </p:nvPicPr>
        <p:blipFill>
          <a:blip r:embed="rId3"/>
          <a:stretch>
            <a:fillRect/>
          </a:stretch>
        </p:blipFill>
        <p:spPr>
          <a:xfrm>
            <a:off x="3290904" y="5685099"/>
            <a:ext cx="298254" cy="353196"/>
          </a:xfrm>
          <a:prstGeom prst="rect">
            <a:avLst/>
          </a:prstGeom>
        </p:spPr>
      </p:pic>
      <p:pic>
        <p:nvPicPr>
          <p:cNvPr id="7" name="Picture 6"/>
          <p:cNvPicPr>
            <a:picLocks noChangeAspect="1"/>
          </p:cNvPicPr>
          <p:nvPr/>
        </p:nvPicPr>
        <p:blipFill>
          <a:blip r:embed="rId4"/>
          <a:stretch>
            <a:fillRect/>
          </a:stretch>
        </p:blipFill>
        <p:spPr>
          <a:xfrm>
            <a:off x="5504061" y="5685099"/>
            <a:ext cx="298254" cy="353196"/>
          </a:xfrm>
          <a:prstGeom prst="rect">
            <a:avLst/>
          </a:prstGeom>
        </p:spPr>
      </p:pic>
    </p:spTree>
    <p:extLst>
      <p:ext uri="{BB962C8B-B14F-4D97-AF65-F5344CB8AC3E}">
        <p14:creationId xmlns:p14="http://schemas.microsoft.com/office/powerpoint/2010/main" val="47628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34EC27-9B53-449B-ACD5-798E1503570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ef45285-9b0e-4457-acb9-415a3b238810"/>
    <ds:schemaRef ds:uri="http://www.w3.org/XML/1998/namespace"/>
  </ds:schemaRefs>
</ds:datastoreItem>
</file>

<file path=customXml/itemProps3.xml><?xml version="1.0" encoding="utf-8"?>
<ds:datastoreItem xmlns:ds="http://schemas.openxmlformats.org/officeDocument/2006/customXml" ds:itemID="{68B73847-A7EA-4D62-B9F8-535766B26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1836</TotalTime>
  <Words>1585</Words>
  <Application>Microsoft Office PowerPoint</Application>
  <PresentationFormat>Custom</PresentationFormat>
  <Paragraphs>235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BT Font Light</vt:lpstr>
      <vt:lpstr>Century Gothic</vt:lpstr>
      <vt:lpstr>Century Gothic Regular</vt:lpstr>
      <vt:lpstr>BT_ppt_widescreen_mountain</vt:lpstr>
      <vt:lpstr>Placing a Provide Using Address SOGEA New Line Only order on Enhanced Eco+ </vt:lpstr>
      <vt:lpstr>Guidance</vt:lpstr>
      <vt:lpstr>New System Guidance</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How To Place a Provide Using Address SOGEA New Line Only</vt:lpstr>
      <vt:lpstr>PowerPoint Presentation</vt:lpstr>
    </vt:vector>
  </TitlesOfParts>
  <Company>BT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Bytheway-Jackson,B,Bev,NDB3 R</cp:lastModifiedBy>
  <cp:revision>84</cp:revision>
  <dcterms:created xsi:type="dcterms:W3CDTF">2020-01-02T13:25:58Z</dcterms:created>
  <dcterms:modified xsi:type="dcterms:W3CDTF">2021-03-30T12:39:25Z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2021-03-29T15:26:12Z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61a56612-c453-4d19-a8fa-da2fec859e08</vt:lpwstr>
  </property>
  <property fmtid="{D5CDD505-2E9C-101B-9397-08002B2CF9AE}" pid="9" name="MSIP_Label_55818d02-8d25-4bb9-b27c-e4db64670887_ContentBits">
    <vt:lpwstr>0</vt:lpwstr>
  </property>
</Properties>
</file>